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</p:sldMasterIdLst>
  <p:notesMasterIdLst>
    <p:notesMasterId r:id="rId36"/>
  </p:notesMasterIdLst>
  <p:sldIdLst>
    <p:sldId id="256" r:id="rId3"/>
    <p:sldId id="321" r:id="rId4"/>
    <p:sldId id="282" r:id="rId5"/>
    <p:sldId id="316" r:id="rId6"/>
    <p:sldId id="315" r:id="rId7"/>
    <p:sldId id="311" r:id="rId8"/>
    <p:sldId id="279" r:id="rId9"/>
    <p:sldId id="319" r:id="rId10"/>
    <p:sldId id="278" r:id="rId11"/>
    <p:sldId id="309" r:id="rId12"/>
    <p:sldId id="285" r:id="rId13"/>
    <p:sldId id="310" r:id="rId14"/>
    <p:sldId id="274" r:id="rId15"/>
    <p:sldId id="268" r:id="rId16"/>
    <p:sldId id="269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325" r:id="rId27"/>
    <p:sldId id="257" r:id="rId28"/>
    <p:sldId id="296" r:id="rId29"/>
    <p:sldId id="322" r:id="rId30"/>
    <p:sldId id="324" r:id="rId31"/>
    <p:sldId id="323" r:id="rId32"/>
    <p:sldId id="292" r:id="rId33"/>
    <p:sldId id="291" r:id="rId34"/>
    <p:sldId id="267" r:id="rId35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9"/>
  </p:normalViewPr>
  <p:slideViewPr>
    <p:cSldViewPr>
      <p:cViewPr varScale="1">
        <p:scale>
          <a:sx n="65" d="100"/>
          <a:sy n="65" d="100"/>
        </p:scale>
        <p:origin x="800" y="2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13395-1AD8-5D43-A834-2D9CD861E196}" type="datetimeFigureOut">
              <a:rPr lang="en-US" smtClean="0"/>
              <a:t>6/15/22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29135-3A99-1F4E-ACCD-26857E5AF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9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533710" y="0"/>
            <a:ext cx="9559918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84636" y="4632916"/>
            <a:ext cx="17134826" cy="2604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883481" y="662657"/>
            <a:ext cx="18337138" cy="6008092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403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00587" y="10654875"/>
            <a:ext cx="357470" cy="3880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8934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182429520_1646x1646.jpeg"/>
          <p:cNvSpPr>
            <a:spLocks noGrp="1"/>
          </p:cNvSpPr>
          <p:nvPr>
            <p:ph type="pic" idx="13"/>
          </p:nvPr>
        </p:nvSpPr>
        <p:spPr>
          <a:xfrm>
            <a:off x="11642316" y="0"/>
            <a:ext cx="8461784" cy="1130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" name="Line"/>
          <p:cNvSpPr>
            <a:spLocks noGrp="1"/>
          </p:cNvSpPr>
          <p:nvPr>
            <p:ph type="body" sz="quarter" idx="14"/>
          </p:nvPr>
        </p:nvSpPr>
        <p:spPr>
          <a:xfrm flipV="1">
            <a:off x="883481" y="8835428"/>
            <a:ext cx="9973518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>
            <a:lvl1pPr marL="0" indent="0" defTabSz="530123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sym typeface="Helvetica"/>
              </a:defRPr>
            </a:lvl1pPr>
          </a:lstStyle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883481" y="662657"/>
            <a:ext cx="9973518" cy="8364207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403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3481" y="8894332"/>
            <a:ext cx="9973518" cy="157565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96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696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696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696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696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14575" y="10661419"/>
            <a:ext cx="357470" cy="3880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495255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"/>
          <p:cNvSpPr>
            <a:spLocks noGrp="1"/>
          </p:cNvSpPr>
          <p:nvPr>
            <p:ph type="body" sz="quarter" idx="13"/>
          </p:nvPr>
        </p:nvSpPr>
        <p:spPr>
          <a:xfrm>
            <a:off x="883481" y="1825989"/>
            <a:ext cx="18337138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>
            <a:lvl1pPr marL="0" indent="0" defTabSz="530123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sym typeface="Helvetica"/>
              </a:defRPr>
            </a:lvl1pPr>
          </a:lstStyle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835527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478149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118295074_2675x2907.jpeg"/>
          <p:cNvSpPr>
            <a:spLocks noGrp="1"/>
          </p:cNvSpPr>
          <p:nvPr>
            <p:ph type="pic" idx="13"/>
          </p:nvPr>
        </p:nvSpPr>
        <p:spPr>
          <a:xfrm>
            <a:off x="883481" y="662657"/>
            <a:ext cx="11485252" cy="84820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182741592_1098x949.jpeg"/>
          <p:cNvSpPr>
            <a:spLocks noGrp="1"/>
          </p:cNvSpPr>
          <p:nvPr>
            <p:ph type="pic" sz="quarter" idx="14"/>
          </p:nvPr>
        </p:nvSpPr>
        <p:spPr>
          <a:xfrm>
            <a:off x="12565062" y="662657"/>
            <a:ext cx="6655557" cy="41673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182429520_1646x1646.jpeg"/>
          <p:cNvSpPr>
            <a:spLocks noGrp="1"/>
          </p:cNvSpPr>
          <p:nvPr>
            <p:ph type="pic" sz="quarter" idx="15"/>
          </p:nvPr>
        </p:nvSpPr>
        <p:spPr>
          <a:xfrm>
            <a:off x="12565062" y="4977292"/>
            <a:ext cx="6655557" cy="41673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3481" y="9336104"/>
            <a:ext cx="18337138" cy="1546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623"/>
              </a:spcBef>
              <a:buSzTx/>
              <a:buFontTx/>
              <a:buNone/>
              <a:defRPr sz="3247" i="1" spc="32"/>
            </a:lvl1pPr>
            <a:lvl2pPr marL="0" indent="0">
              <a:spcBef>
                <a:spcPts val="1623"/>
              </a:spcBef>
              <a:buSzTx/>
              <a:buFontTx/>
              <a:buNone/>
              <a:defRPr sz="3247" i="1" spc="32"/>
            </a:lvl2pPr>
            <a:lvl3pPr marL="0" indent="0">
              <a:spcBef>
                <a:spcPts val="1623"/>
              </a:spcBef>
              <a:buSzTx/>
              <a:buFontTx/>
              <a:buNone/>
              <a:defRPr sz="3247" i="1" spc="32"/>
            </a:lvl3pPr>
            <a:lvl4pPr marL="0" indent="0">
              <a:spcBef>
                <a:spcPts val="1623"/>
              </a:spcBef>
              <a:buSzTx/>
              <a:buFontTx/>
              <a:buNone/>
              <a:defRPr sz="3247" i="1" spc="32"/>
            </a:lvl4pPr>
            <a:lvl5pPr marL="0" indent="0">
              <a:spcBef>
                <a:spcPts val="1623"/>
              </a:spcBef>
              <a:buSzTx/>
              <a:buFontTx/>
              <a:buNone/>
              <a:defRPr sz="3247" i="1" spc="32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397091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“"/>
          <p:cNvSpPr txBox="1"/>
          <p:nvPr/>
        </p:nvSpPr>
        <p:spPr>
          <a:xfrm>
            <a:off x="785317" y="2296558"/>
            <a:ext cx="1973631" cy="3196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8903" tIns="58903" rIns="58903" bIns="58903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0" b="1" i="0" spc="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sz="24350"/>
              <a:t>“</a:t>
            </a:r>
          </a:p>
        </p:txBody>
      </p:sp>
      <p:sp>
        <p:nvSpPr>
          <p:cNvPr id="102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3003835" y="4487907"/>
            <a:ext cx="16216784" cy="95910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855"/>
              </a:spcBef>
              <a:buSzTx/>
              <a:buFontTx/>
              <a:buNone/>
              <a:defRPr sz="5566">
                <a:solidFill>
                  <a:srgbClr val="747676"/>
                </a:solidFill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03" name="-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3003835" y="9012138"/>
            <a:ext cx="16216784" cy="7265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855"/>
              </a:spcBef>
              <a:buSzTx/>
              <a:buFontTx/>
              <a:buNone/>
              <a:defRPr sz="5566" i="1">
                <a:solidFill>
                  <a:srgbClr val="6B6D6D"/>
                </a:solidFill>
              </a:defRPr>
            </a:lvl1pPr>
          </a:lstStyle>
          <a:p>
            <a:r>
              <a:t>-Johnny Appleseed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72487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118295074_2675x2907.jpeg"/>
          <p:cNvSpPr>
            <a:spLocks noGrp="1"/>
          </p:cNvSpPr>
          <p:nvPr>
            <p:ph type="pic" idx="13"/>
          </p:nvPr>
        </p:nvSpPr>
        <p:spPr>
          <a:xfrm>
            <a:off x="0" y="0"/>
            <a:ext cx="20104100" cy="1130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378311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405866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118295074_2675x2907.jpeg"/>
          <p:cNvSpPr>
            <a:spLocks noGrp="1"/>
          </p:cNvSpPr>
          <p:nvPr>
            <p:ph type="pic" idx="13"/>
          </p:nvPr>
        </p:nvSpPr>
        <p:spPr>
          <a:xfrm>
            <a:off x="0" y="0"/>
            <a:ext cx="9953885" cy="1130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Line"/>
          <p:cNvSpPr>
            <a:spLocks noGrp="1"/>
          </p:cNvSpPr>
          <p:nvPr>
            <p:ph type="body" sz="quarter" idx="14"/>
          </p:nvPr>
        </p:nvSpPr>
        <p:spPr>
          <a:xfrm>
            <a:off x="10856999" y="1825989"/>
            <a:ext cx="8343987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>
            <a:lvl1pPr marL="0" indent="0" algn="just" defTabSz="530123">
              <a:spcBef>
                <a:spcPts val="0"/>
              </a:spcBef>
              <a:buSzTx/>
              <a:buFontTx/>
              <a:buNone/>
              <a:defRPr sz="1700">
                <a:solidFill>
                  <a:srgbClr val="666666"/>
                </a:solidFill>
                <a:latin typeface="Helvetica"/>
                <a:sym typeface="Helvetica"/>
              </a:defRPr>
            </a:lvl1pPr>
          </a:lstStyle>
          <a:p>
            <a:pPr marL="0" indent="0" algn="just" defTabSz="457200">
              <a:spcBef>
                <a:spcPts val="0"/>
              </a:spcBef>
              <a:buSzTx/>
              <a:buFontTx/>
              <a:buNone/>
              <a:defRPr sz="170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10856999" y="839366"/>
            <a:ext cx="8343987" cy="83936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856999" y="2091052"/>
            <a:ext cx="8343987" cy="8378932"/>
          </a:xfrm>
          <a:prstGeom prst="rect">
            <a:avLst/>
          </a:prstGeom>
        </p:spPr>
        <p:txBody>
          <a:bodyPr/>
          <a:lstStyle>
            <a:lvl1pPr marL="471221" indent="-471221">
              <a:defRPr sz="3247"/>
            </a:lvl1pPr>
            <a:lvl2pPr marL="942442" indent="-471221">
              <a:defRPr sz="3247"/>
            </a:lvl2pPr>
            <a:lvl3pPr marL="1413662" indent="-471221">
              <a:defRPr sz="3247"/>
            </a:lvl3pPr>
            <a:lvl4pPr marL="1884883" indent="-471221">
              <a:defRPr sz="3247"/>
            </a:lvl4pPr>
            <a:lvl5pPr marL="2356104" indent="-471221">
              <a:defRPr sz="324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493389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Line"/>
          <p:cNvSpPr>
            <a:spLocks noGrp="1"/>
          </p:cNvSpPr>
          <p:nvPr>
            <p:ph type="body" sz="quarter" idx="13"/>
          </p:nvPr>
        </p:nvSpPr>
        <p:spPr>
          <a:xfrm>
            <a:off x="883481" y="1825989"/>
            <a:ext cx="18337138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>
            <a:lvl1pPr marL="0" indent="0" algn="just" defTabSz="530123">
              <a:spcBef>
                <a:spcPts val="0"/>
              </a:spcBef>
              <a:buSzTx/>
              <a:buFontTx/>
              <a:buNone/>
              <a:defRPr sz="1700">
                <a:solidFill>
                  <a:srgbClr val="666666"/>
                </a:solidFill>
                <a:latin typeface="Helvetica"/>
                <a:sym typeface="Helvetica"/>
              </a:defRPr>
            </a:lvl1pPr>
          </a:lstStyle>
          <a:p>
            <a:pPr marL="0" indent="0" algn="just" defTabSz="457200">
              <a:spcBef>
                <a:spcPts val="0"/>
              </a:spcBef>
              <a:buSzTx/>
              <a:buFontTx/>
              <a:buNone/>
              <a:defRPr sz="170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217398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5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118295074_2675x2907.jpeg"/>
          <p:cNvSpPr>
            <a:spLocks noGrp="1"/>
          </p:cNvSpPr>
          <p:nvPr>
            <p:ph type="pic" idx="13"/>
          </p:nvPr>
        </p:nvSpPr>
        <p:spPr>
          <a:xfrm>
            <a:off x="0" y="0"/>
            <a:ext cx="20104100" cy="1130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Rectangle"/>
          <p:cNvSpPr>
            <a:spLocks noGrp="1"/>
          </p:cNvSpPr>
          <p:nvPr>
            <p:ph type="body" sz="half" idx="14"/>
          </p:nvPr>
        </p:nvSpPr>
        <p:spPr>
          <a:xfrm>
            <a:off x="0" y="6287881"/>
            <a:ext cx="20104100" cy="4182103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sym typeface="DIN Alternate"/>
              </a:defRPr>
            </a:lvl1pPr>
          </a:lstStyle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49" name="Line"/>
          <p:cNvSpPr>
            <a:spLocks noGrp="1"/>
          </p:cNvSpPr>
          <p:nvPr>
            <p:ph type="body" sz="quarter" idx="15"/>
          </p:nvPr>
        </p:nvSpPr>
        <p:spPr>
          <a:xfrm flipV="1">
            <a:off x="883481" y="8835425"/>
            <a:ext cx="18356771" cy="5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>
            <a:lvl1pPr marL="0" indent="0" algn="just" defTabSz="530123">
              <a:spcBef>
                <a:spcPts val="0"/>
              </a:spcBef>
              <a:buSzTx/>
              <a:buFontTx/>
              <a:buNone/>
              <a:defRPr sz="1700">
                <a:solidFill>
                  <a:srgbClr val="666666"/>
                </a:solidFill>
                <a:latin typeface="Helvetica"/>
                <a:sym typeface="Helvetica"/>
              </a:defRPr>
            </a:lvl1pPr>
          </a:lstStyle>
          <a:p>
            <a:pPr marL="0" indent="0" algn="just" defTabSz="457200">
              <a:spcBef>
                <a:spcPts val="0"/>
              </a:spcBef>
              <a:buSzTx/>
              <a:buFontTx/>
              <a:buNone/>
              <a:defRPr sz="170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0" name="Title Text"/>
          <p:cNvSpPr txBox="1">
            <a:spLocks noGrp="1"/>
          </p:cNvSpPr>
          <p:nvPr>
            <p:ph type="title"/>
          </p:nvPr>
        </p:nvSpPr>
        <p:spPr>
          <a:xfrm>
            <a:off x="883481" y="6449863"/>
            <a:ext cx="18337138" cy="2562275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403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3481" y="8894333"/>
            <a:ext cx="18337138" cy="142839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96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696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696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696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696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14575" y="10661419"/>
            <a:ext cx="357470" cy="3880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020759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5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5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>
            <a:spLocks noGrp="1"/>
          </p:cNvSpPr>
          <p:nvPr>
            <p:ph type="body" sz="quarter" idx="13"/>
          </p:nvPr>
        </p:nvSpPr>
        <p:spPr>
          <a:xfrm>
            <a:off x="883481" y="1825989"/>
            <a:ext cx="18337138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>
            <a:lvl1pPr marL="0" indent="0" defTabSz="530123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sym typeface="Helvetica"/>
              </a:defRPr>
            </a:lvl1pPr>
          </a:lstStyle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xfrm>
            <a:off x="1005205" y="2601150"/>
            <a:ext cx="18093690" cy="138499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474953" y="10517696"/>
            <a:ext cx="462394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918771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118295074_2675x2907.jpeg"/>
          <p:cNvSpPr>
            <a:spLocks noGrp="1"/>
          </p:cNvSpPr>
          <p:nvPr>
            <p:ph type="pic" idx="13"/>
          </p:nvPr>
        </p:nvSpPr>
        <p:spPr>
          <a:xfrm>
            <a:off x="0" y="0"/>
            <a:ext cx="9953885" cy="1130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Line"/>
          <p:cNvSpPr>
            <a:spLocks noGrp="1"/>
          </p:cNvSpPr>
          <p:nvPr>
            <p:ph type="body" sz="quarter" idx="14"/>
          </p:nvPr>
        </p:nvSpPr>
        <p:spPr>
          <a:xfrm>
            <a:off x="10856999" y="1825989"/>
            <a:ext cx="8343987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>
            <a:lvl1pPr marL="0" indent="0" defTabSz="530123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sym typeface="Helvetica"/>
              </a:defRPr>
            </a:lvl1pPr>
          </a:lstStyle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10856999" y="839366"/>
            <a:ext cx="8343987" cy="83936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856999" y="2091052"/>
            <a:ext cx="8343987" cy="8378932"/>
          </a:xfrm>
          <a:prstGeom prst="rect">
            <a:avLst/>
          </a:prstGeom>
        </p:spPr>
        <p:txBody>
          <a:bodyPr/>
          <a:lstStyle>
            <a:lvl1pPr marL="471221" indent="-471221">
              <a:defRPr sz="3247"/>
            </a:lvl1pPr>
            <a:lvl2pPr marL="942442" indent="-471221">
              <a:defRPr sz="3247"/>
            </a:lvl2pPr>
            <a:lvl3pPr marL="1413662" indent="-471221">
              <a:defRPr sz="3247"/>
            </a:lvl3pPr>
            <a:lvl4pPr marL="1884883" indent="-471221">
              <a:defRPr sz="3247"/>
            </a:lvl4pPr>
            <a:lvl5pPr marL="2356104" indent="-471221">
              <a:defRPr sz="324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24494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>
            <a:spLocks noGrp="1"/>
          </p:cNvSpPr>
          <p:nvPr>
            <p:ph type="body" sz="quarter" idx="13"/>
          </p:nvPr>
        </p:nvSpPr>
        <p:spPr>
          <a:xfrm>
            <a:off x="883481" y="6479316"/>
            <a:ext cx="1835875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>
            <a:lvl1pPr marL="0" indent="0" defTabSz="530123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sym typeface="Helvetica"/>
              </a:defRPr>
            </a:lvl1pPr>
          </a:lstStyle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883481" y="662657"/>
            <a:ext cx="18337138" cy="6008092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403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83481" y="6582395"/>
            <a:ext cx="18337138" cy="378450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08451" y="10654875"/>
            <a:ext cx="357470" cy="3880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65410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18295074_2675x2907.jpeg"/>
          <p:cNvSpPr>
            <a:spLocks noGrp="1"/>
          </p:cNvSpPr>
          <p:nvPr>
            <p:ph type="pic" idx="13"/>
          </p:nvPr>
        </p:nvSpPr>
        <p:spPr>
          <a:xfrm>
            <a:off x="0" y="0"/>
            <a:ext cx="20104100" cy="1130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Rectangle"/>
          <p:cNvSpPr>
            <a:spLocks noGrp="1"/>
          </p:cNvSpPr>
          <p:nvPr>
            <p:ph type="body" sz="half" idx="14"/>
          </p:nvPr>
        </p:nvSpPr>
        <p:spPr>
          <a:xfrm>
            <a:off x="0" y="6287881"/>
            <a:ext cx="20104100" cy="4182103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sym typeface="DIN Alternate"/>
              </a:defRPr>
            </a:lvl1pPr>
          </a:lstStyle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3" name="Line"/>
          <p:cNvSpPr>
            <a:spLocks noGrp="1"/>
          </p:cNvSpPr>
          <p:nvPr>
            <p:ph type="body" sz="quarter" idx="15"/>
          </p:nvPr>
        </p:nvSpPr>
        <p:spPr>
          <a:xfrm flipV="1">
            <a:off x="883481" y="8835425"/>
            <a:ext cx="18356771" cy="5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>
            <a:lvl1pPr marL="0" indent="0" defTabSz="530123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sym typeface="Helvetica"/>
              </a:defRPr>
            </a:lvl1pPr>
          </a:lstStyle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883481" y="6449863"/>
            <a:ext cx="18337138" cy="2562275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403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3481" y="8894333"/>
            <a:ext cx="18337138" cy="142839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96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696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696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696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696"/>
              </a:spcBef>
              <a:buSzTx/>
              <a:buFontTx/>
              <a:buNone/>
              <a:defRPr sz="5566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14575" y="10661419"/>
            <a:ext cx="357470" cy="3880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001346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5082" y="4856261"/>
            <a:ext cx="18893935" cy="1257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5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3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83481" y="839366"/>
            <a:ext cx="18337138" cy="839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83481" y="2091052"/>
            <a:ext cx="18337138" cy="8378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796849" y="10661419"/>
            <a:ext cx="357470" cy="38805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z="1855" i="0" spc="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102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ransition spd="med"/>
  <p:txStyles>
    <p:titleStyle>
      <a:lvl1pPr marL="0" marR="0" indent="0" algn="l" defTabSz="677380" rtl="0" latinLnBrk="0">
        <a:lnSpc>
          <a:spcPct val="100000"/>
        </a:lnSpc>
        <a:spcBef>
          <a:spcPts val="2667"/>
        </a:spcBef>
        <a:spcAft>
          <a:spcPts val="0"/>
        </a:spcAft>
        <a:buClrTx/>
        <a:buSzTx/>
        <a:buFontTx/>
        <a:buNone/>
        <a:tabLst/>
        <a:defRPr sz="6029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397593" algn="l" defTabSz="677380" rtl="0" latinLnBrk="0">
        <a:lnSpc>
          <a:spcPct val="100000"/>
        </a:lnSpc>
        <a:spcBef>
          <a:spcPts val="2667"/>
        </a:spcBef>
        <a:spcAft>
          <a:spcPts val="0"/>
        </a:spcAft>
        <a:buClrTx/>
        <a:buSzTx/>
        <a:buFontTx/>
        <a:buNone/>
        <a:tabLst/>
        <a:defRPr sz="6029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795185" algn="l" defTabSz="677380" rtl="0" latinLnBrk="0">
        <a:lnSpc>
          <a:spcPct val="100000"/>
        </a:lnSpc>
        <a:spcBef>
          <a:spcPts val="2667"/>
        </a:spcBef>
        <a:spcAft>
          <a:spcPts val="0"/>
        </a:spcAft>
        <a:buClrTx/>
        <a:buSzTx/>
        <a:buFontTx/>
        <a:buNone/>
        <a:tabLst/>
        <a:defRPr sz="6029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1192778" algn="l" defTabSz="677380" rtl="0" latinLnBrk="0">
        <a:lnSpc>
          <a:spcPct val="100000"/>
        </a:lnSpc>
        <a:spcBef>
          <a:spcPts val="2667"/>
        </a:spcBef>
        <a:spcAft>
          <a:spcPts val="0"/>
        </a:spcAft>
        <a:buClrTx/>
        <a:buSzTx/>
        <a:buFontTx/>
        <a:buNone/>
        <a:tabLst/>
        <a:defRPr sz="6029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1590370" algn="l" defTabSz="677380" rtl="0" latinLnBrk="0">
        <a:lnSpc>
          <a:spcPct val="100000"/>
        </a:lnSpc>
        <a:spcBef>
          <a:spcPts val="2667"/>
        </a:spcBef>
        <a:spcAft>
          <a:spcPts val="0"/>
        </a:spcAft>
        <a:buClrTx/>
        <a:buSzTx/>
        <a:buFontTx/>
        <a:buNone/>
        <a:tabLst/>
        <a:defRPr sz="6029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987963" algn="l" defTabSz="677380" rtl="0" latinLnBrk="0">
        <a:lnSpc>
          <a:spcPct val="100000"/>
        </a:lnSpc>
        <a:spcBef>
          <a:spcPts val="2667"/>
        </a:spcBef>
        <a:spcAft>
          <a:spcPts val="0"/>
        </a:spcAft>
        <a:buClrTx/>
        <a:buSzTx/>
        <a:buFontTx/>
        <a:buNone/>
        <a:tabLst/>
        <a:defRPr sz="6029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2385555" algn="l" defTabSz="677380" rtl="0" latinLnBrk="0">
        <a:lnSpc>
          <a:spcPct val="100000"/>
        </a:lnSpc>
        <a:spcBef>
          <a:spcPts val="2667"/>
        </a:spcBef>
        <a:spcAft>
          <a:spcPts val="0"/>
        </a:spcAft>
        <a:buClrTx/>
        <a:buSzTx/>
        <a:buFontTx/>
        <a:buNone/>
        <a:tabLst/>
        <a:defRPr sz="6029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2783148" algn="l" defTabSz="677380" rtl="0" latinLnBrk="0">
        <a:lnSpc>
          <a:spcPct val="100000"/>
        </a:lnSpc>
        <a:spcBef>
          <a:spcPts val="2667"/>
        </a:spcBef>
        <a:spcAft>
          <a:spcPts val="0"/>
        </a:spcAft>
        <a:buClrTx/>
        <a:buSzTx/>
        <a:buFontTx/>
        <a:buNone/>
        <a:tabLst/>
        <a:defRPr sz="6029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3180740" algn="l" defTabSz="677380" rtl="0" latinLnBrk="0">
        <a:lnSpc>
          <a:spcPct val="100000"/>
        </a:lnSpc>
        <a:spcBef>
          <a:spcPts val="2667"/>
        </a:spcBef>
        <a:spcAft>
          <a:spcPts val="0"/>
        </a:spcAft>
        <a:buClrTx/>
        <a:buSzTx/>
        <a:buFontTx/>
        <a:buNone/>
        <a:tabLst/>
        <a:defRPr sz="6029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544849" marR="0" indent="-544849" algn="l" defTabSz="677380" rtl="0" latinLnBrk="0">
        <a:lnSpc>
          <a:spcPct val="100000"/>
        </a:lnSpc>
        <a:spcBef>
          <a:spcPts val="2087"/>
        </a:spcBef>
        <a:spcAft>
          <a:spcPts val="0"/>
        </a:spcAft>
        <a:buClrTx/>
        <a:buSzPct val="75000"/>
        <a:buFont typeface="Zapf Dingbats"/>
        <a:buChar char="➤"/>
        <a:tabLst/>
        <a:defRPr sz="371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1pPr>
      <a:lvl2pPr marL="1089698" marR="0" indent="-544849" algn="l" defTabSz="677380" rtl="0" latinLnBrk="0">
        <a:lnSpc>
          <a:spcPct val="100000"/>
        </a:lnSpc>
        <a:spcBef>
          <a:spcPts val="2087"/>
        </a:spcBef>
        <a:spcAft>
          <a:spcPts val="0"/>
        </a:spcAft>
        <a:buClrTx/>
        <a:buSzPct val="75000"/>
        <a:buFont typeface="Zapf Dingbats"/>
        <a:buChar char="➤"/>
        <a:tabLst/>
        <a:defRPr sz="371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2pPr>
      <a:lvl3pPr marL="1634547" marR="0" indent="-544849" algn="l" defTabSz="677380" rtl="0" latinLnBrk="0">
        <a:lnSpc>
          <a:spcPct val="100000"/>
        </a:lnSpc>
        <a:spcBef>
          <a:spcPts val="2087"/>
        </a:spcBef>
        <a:spcAft>
          <a:spcPts val="0"/>
        </a:spcAft>
        <a:buClrTx/>
        <a:buSzPct val="75000"/>
        <a:buFont typeface="Zapf Dingbats"/>
        <a:buChar char="➤"/>
        <a:tabLst/>
        <a:defRPr sz="371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3pPr>
      <a:lvl4pPr marL="2179396" marR="0" indent="-544849" algn="l" defTabSz="677380" rtl="0" latinLnBrk="0">
        <a:lnSpc>
          <a:spcPct val="100000"/>
        </a:lnSpc>
        <a:spcBef>
          <a:spcPts val="2087"/>
        </a:spcBef>
        <a:spcAft>
          <a:spcPts val="0"/>
        </a:spcAft>
        <a:buClrTx/>
        <a:buSzPct val="75000"/>
        <a:buFont typeface="Zapf Dingbats"/>
        <a:buChar char="➤"/>
        <a:tabLst/>
        <a:defRPr sz="371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4pPr>
      <a:lvl5pPr marL="2724245" marR="0" indent="-544849" algn="l" defTabSz="677380" rtl="0" latinLnBrk="0">
        <a:lnSpc>
          <a:spcPct val="100000"/>
        </a:lnSpc>
        <a:spcBef>
          <a:spcPts val="2087"/>
        </a:spcBef>
        <a:spcAft>
          <a:spcPts val="0"/>
        </a:spcAft>
        <a:buClrTx/>
        <a:buSzPct val="75000"/>
        <a:buFont typeface="Zapf Dingbats"/>
        <a:buChar char="➤"/>
        <a:tabLst/>
        <a:defRPr sz="371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5pPr>
      <a:lvl6pPr marL="3269094" marR="0" indent="-544849" algn="l" defTabSz="677380" rtl="0" latinLnBrk="0">
        <a:lnSpc>
          <a:spcPct val="100000"/>
        </a:lnSpc>
        <a:spcBef>
          <a:spcPts val="2087"/>
        </a:spcBef>
        <a:spcAft>
          <a:spcPts val="0"/>
        </a:spcAft>
        <a:buClrTx/>
        <a:buSzPct val="75000"/>
        <a:buFont typeface="Zapf Dingbats"/>
        <a:buChar char="➤"/>
        <a:tabLst/>
        <a:defRPr sz="371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6pPr>
      <a:lvl7pPr marL="3813943" marR="0" indent="-544849" algn="l" defTabSz="677380" rtl="0" latinLnBrk="0">
        <a:lnSpc>
          <a:spcPct val="100000"/>
        </a:lnSpc>
        <a:spcBef>
          <a:spcPts val="2087"/>
        </a:spcBef>
        <a:spcAft>
          <a:spcPts val="0"/>
        </a:spcAft>
        <a:buClrTx/>
        <a:buSzPct val="75000"/>
        <a:buFont typeface="Zapf Dingbats"/>
        <a:buChar char="➤"/>
        <a:tabLst/>
        <a:defRPr sz="371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7pPr>
      <a:lvl8pPr marL="4358792" marR="0" indent="-544849" algn="l" defTabSz="677380" rtl="0" latinLnBrk="0">
        <a:lnSpc>
          <a:spcPct val="100000"/>
        </a:lnSpc>
        <a:spcBef>
          <a:spcPts val="2087"/>
        </a:spcBef>
        <a:spcAft>
          <a:spcPts val="0"/>
        </a:spcAft>
        <a:buClrTx/>
        <a:buSzPct val="75000"/>
        <a:buFont typeface="Zapf Dingbats"/>
        <a:buChar char="➤"/>
        <a:tabLst/>
        <a:defRPr sz="371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8pPr>
      <a:lvl9pPr marL="4903641" marR="0" indent="-544849" algn="l" defTabSz="677380" rtl="0" latinLnBrk="0">
        <a:lnSpc>
          <a:spcPct val="100000"/>
        </a:lnSpc>
        <a:spcBef>
          <a:spcPts val="2087"/>
        </a:spcBef>
        <a:spcAft>
          <a:spcPts val="0"/>
        </a:spcAft>
        <a:buClrTx/>
        <a:buSzPct val="75000"/>
        <a:buFont typeface="Zapf Dingbats"/>
        <a:buChar char="➤"/>
        <a:tabLst/>
        <a:defRPr sz="371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9pPr>
    </p:bodyStyle>
    <p:otherStyle>
      <a:lvl1pPr marL="0" marR="0" indent="0" algn="r" defTabSz="6773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5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65062" algn="r" defTabSz="6773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5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530123" algn="r" defTabSz="6773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5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795185" algn="r" defTabSz="6773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5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1060247" algn="r" defTabSz="6773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5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325309" algn="r" defTabSz="6773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5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590370" algn="r" defTabSz="6773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5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855432" algn="r" defTabSz="6773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5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2120494" algn="r" defTabSz="6773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5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rcbpo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ronbullstrength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hyperlink" Target="https://www.fitness-world.in/" TargetMode="External"/><Relationship Id="rId4" Type="http://schemas.openxmlformats.org/officeDocument/2006/relationships/hyperlink" Target="https://sfhealthtech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/>
        </p:nvPicPr>
        <p:blipFill>
          <a:blip r:embed="rId2"/>
          <a:srcRect l="6344" t="1270" r="2144" b="1166"/>
          <a:stretch>
            <a:fillRect/>
          </a:stretch>
        </p:blipFill>
        <p:spPr>
          <a:xfrm>
            <a:off x="2512484" y="0"/>
            <a:ext cx="15079133" cy="1130935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Rectangle"/>
          <p:cNvSpPr/>
          <p:nvPr/>
        </p:nvSpPr>
        <p:spPr>
          <a:xfrm>
            <a:off x="2512484" y="6287881"/>
            <a:ext cx="15079133" cy="41821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8903" tIns="58903" rIns="58903" bIns="58903" anchor="ctr"/>
          <a:lstStyle/>
          <a:p>
            <a:pPr algn="ctr">
              <a:defRPr sz="2400" i="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2783"/>
          </a:p>
        </p:txBody>
      </p:sp>
      <p:sp>
        <p:nvSpPr>
          <p:cNvPr id="174" name="QWERTY x CLIENT"/>
          <p:cNvSpPr txBox="1">
            <a:spLocks noGrp="1"/>
          </p:cNvSpPr>
          <p:nvPr>
            <p:ph type="title" idx="4294967295"/>
          </p:nvPr>
        </p:nvSpPr>
        <p:spPr>
          <a:xfrm>
            <a:off x="2512484" y="6363618"/>
            <a:ext cx="15079133" cy="2008992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12100" b="1">
                <a:solidFill>
                  <a:srgbClr val="424242"/>
                </a:solidFill>
                <a:latin typeface="D-DIN-Bold"/>
                <a:ea typeface="D-DIN-Bold"/>
                <a:cs typeface="D-DIN-Bold"/>
                <a:sym typeface="D-DIN-Bold"/>
              </a:defRPr>
            </a:lvl1pPr>
          </a:lstStyle>
          <a:p>
            <a:pPr algn="ctr"/>
            <a:r>
              <a:rPr sz="9276" dirty="0"/>
              <a:t>QWERTY </a:t>
            </a:r>
            <a:r>
              <a:rPr sz="6261" dirty="0"/>
              <a:t>x</a:t>
            </a:r>
            <a:r>
              <a:rPr sz="9276" dirty="0"/>
              <a:t> </a:t>
            </a:r>
            <a:r>
              <a:rPr lang="en-US" sz="9276" dirty="0"/>
              <a:t>FITKING</a:t>
            </a:r>
            <a:endParaRPr sz="9276" dirty="0"/>
          </a:p>
        </p:txBody>
      </p:sp>
      <p:sp>
        <p:nvSpPr>
          <p:cNvPr id="175" name="Qwerty Brand Solutions"/>
          <p:cNvSpPr txBox="1">
            <a:spLocks noGrp="1"/>
          </p:cNvSpPr>
          <p:nvPr>
            <p:ph type="body" sz="quarter" idx="4294967295"/>
          </p:nvPr>
        </p:nvSpPr>
        <p:spPr>
          <a:xfrm>
            <a:off x="3175141" y="9211990"/>
            <a:ext cx="13753819" cy="55027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424242"/>
                </a:solidFill>
              </a:defRPr>
            </a:lvl1pPr>
          </a:lstStyle>
          <a:p>
            <a:pPr algn="ctr"/>
            <a:r>
              <a:rPr dirty="0"/>
              <a:t>Qwerty Brand Solutions</a:t>
            </a:r>
          </a:p>
        </p:txBody>
      </p:sp>
      <p:sp>
        <p:nvSpPr>
          <p:cNvPr id="176" name="Line"/>
          <p:cNvSpPr/>
          <p:nvPr/>
        </p:nvSpPr>
        <p:spPr>
          <a:xfrm flipV="1">
            <a:off x="3175140" y="8835425"/>
            <a:ext cx="13768545" cy="5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8903" tIns="58903" rIns="58903" bIns="58903" anchor="ctr"/>
          <a:lstStyle/>
          <a:p>
            <a:pPr algn="just" defTabSz="530123">
              <a:defRPr sz="1700" i="0" spc="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971"/>
          </a:p>
        </p:txBody>
      </p:sp>
      <p:pic>
        <p:nvPicPr>
          <p:cNvPr id="7" name="qwertylogo_white.png" descr="qwertylogo_white.png">
            <a:extLst>
              <a:ext uri="{FF2B5EF4-FFF2-40B4-BE49-F238E27FC236}">
                <a16:creationId xmlns:a16="http://schemas.microsoft.com/office/drawing/2014/main" id="{33EA326C-5F56-D941-A3D5-2A58F1244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9887" y="346372"/>
            <a:ext cx="2900966" cy="1461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ocial MediA MArketing"/>
          <p:cNvSpPr txBox="1">
            <a:spLocks noGrp="1"/>
          </p:cNvSpPr>
          <p:nvPr>
            <p:ph type="title"/>
          </p:nvPr>
        </p:nvSpPr>
        <p:spPr>
          <a:xfrm>
            <a:off x="3175141" y="608044"/>
            <a:ext cx="13753819" cy="839366"/>
          </a:xfrm>
          <a:prstGeom prst="rect">
            <a:avLst/>
          </a:prstGeom>
        </p:spPr>
        <p:txBody>
          <a:bodyPr>
            <a:normAutofit/>
          </a:bodyPr>
          <a:lstStyle>
            <a:lvl1pPr defTabSz="543305">
              <a:spcBef>
                <a:spcPts val="2100"/>
              </a:spcBef>
              <a:defRPr sz="4836">
                <a:solidFill>
                  <a:srgbClr val="424242"/>
                </a:solidFill>
              </a:defRPr>
            </a:lvl1pPr>
          </a:lstStyle>
          <a:p>
            <a:r>
              <a:rPr lang="en-US" sz="5400" b="0" cap="all" dirty="0">
                <a:solidFill>
                  <a:schemeClr val="bg1"/>
                </a:solidFill>
                <a:latin typeface="D-DIN Condensed" panose="020B0504030202030204" pitchFamily="34" charset="77"/>
                <a:ea typeface="+mn-ea"/>
                <a:cs typeface="+mn-cs"/>
              </a:rPr>
              <a:t>IRON BULL STRENGTH – GOOGLE AD</a:t>
            </a:r>
            <a:endParaRPr sz="5400" b="0" cap="all" dirty="0">
              <a:solidFill>
                <a:schemeClr val="bg1"/>
              </a:solidFill>
              <a:latin typeface="D-DIN Condensed" panose="020B0504030202030204" pitchFamily="34" charset="77"/>
              <a:ea typeface="+mn-ea"/>
              <a:cs typeface="+mn-cs"/>
            </a:endParaRPr>
          </a:p>
        </p:txBody>
      </p:sp>
      <p:sp>
        <p:nvSpPr>
          <p:cNvPr id="202" name="Line"/>
          <p:cNvSpPr/>
          <p:nvPr/>
        </p:nvSpPr>
        <p:spPr>
          <a:xfrm>
            <a:off x="3175141" y="1594668"/>
            <a:ext cx="13753819" cy="0"/>
          </a:xfrm>
          <a:prstGeom prst="line">
            <a:avLst/>
          </a:prstGeom>
          <a:ln w="38100" cap="rnd">
            <a:solidFill>
              <a:srgbClr val="424242"/>
            </a:solidFill>
            <a:custDash>
              <a:ds d="100000" sp="200000"/>
            </a:custDash>
          </a:ln>
        </p:spPr>
        <p:txBody>
          <a:bodyPr lIns="58903" tIns="58903" rIns="58903" bIns="58903" anchor="ctr"/>
          <a:lstStyle/>
          <a:p>
            <a:pPr algn="just" defTabSz="530123">
              <a:defRPr sz="1700" i="0" spc="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971"/>
          </a:p>
        </p:txBody>
      </p:sp>
      <p:pic>
        <p:nvPicPr>
          <p:cNvPr id="8" name="qwertylogo_black.png" descr="qwertylogo_black.png">
            <a:extLst>
              <a:ext uri="{FF2B5EF4-FFF2-40B4-BE49-F238E27FC236}">
                <a16:creationId xmlns:a16="http://schemas.microsoft.com/office/drawing/2014/main" id="{6A89529F-FC58-F44F-964E-4CDA5EEA7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9887" y="333770"/>
            <a:ext cx="2907624" cy="1464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92EC9645-3C21-F94F-BDA6-062AAB3A8C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0"/>
          <a:stretch/>
        </p:blipFill>
        <p:spPr>
          <a:xfrm>
            <a:off x="2889250" y="2059996"/>
            <a:ext cx="13172385" cy="8767885"/>
          </a:xfrm>
          <a:prstGeom prst="rect">
            <a:avLst/>
          </a:prstGeom>
        </p:spPr>
      </p:pic>
      <p:pic>
        <p:nvPicPr>
          <p:cNvPr id="10" name="qwertylogo_white.png" descr="qwertylogo_white.png">
            <a:extLst>
              <a:ext uri="{FF2B5EF4-FFF2-40B4-BE49-F238E27FC236}">
                <a16:creationId xmlns:a16="http://schemas.microsoft.com/office/drawing/2014/main" id="{8BFE68E7-5979-B942-8A12-3602C26FB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9887" y="346372"/>
            <a:ext cx="2900966" cy="14612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1923940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ocial MediA MArketing"/>
          <p:cNvSpPr txBox="1">
            <a:spLocks noGrp="1"/>
          </p:cNvSpPr>
          <p:nvPr>
            <p:ph type="title"/>
          </p:nvPr>
        </p:nvSpPr>
        <p:spPr>
          <a:xfrm>
            <a:off x="3175141" y="608044"/>
            <a:ext cx="13753819" cy="839366"/>
          </a:xfrm>
          <a:prstGeom prst="rect">
            <a:avLst/>
          </a:prstGeom>
        </p:spPr>
        <p:txBody>
          <a:bodyPr>
            <a:normAutofit/>
          </a:bodyPr>
          <a:lstStyle>
            <a:lvl1pPr defTabSz="543305">
              <a:spcBef>
                <a:spcPts val="2100"/>
              </a:spcBef>
              <a:defRPr sz="4836">
                <a:solidFill>
                  <a:srgbClr val="424242"/>
                </a:solidFill>
              </a:defRPr>
            </a:lvl1pPr>
          </a:lstStyle>
          <a:p>
            <a:r>
              <a:rPr lang="en-US" sz="5400" b="0" cap="all" dirty="0">
                <a:solidFill>
                  <a:schemeClr val="bg1"/>
                </a:solidFill>
                <a:latin typeface="D-DIN Condensed" panose="020B0504030202030204" pitchFamily="34" charset="77"/>
                <a:ea typeface="+mn-ea"/>
                <a:cs typeface="+mn-cs"/>
              </a:rPr>
              <a:t>SF HEALTHTECH – GOOGLE AD</a:t>
            </a:r>
            <a:endParaRPr sz="5400" b="0" cap="all" dirty="0">
              <a:solidFill>
                <a:schemeClr val="bg1"/>
              </a:solidFill>
              <a:latin typeface="D-DIN Condensed" panose="020B0504030202030204" pitchFamily="34" charset="77"/>
              <a:ea typeface="+mn-ea"/>
              <a:cs typeface="+mn-cs"/>
            </a:endParaRPr>
          </a:p>
        </p:txBody>
      </p:sp>
      <p:sp>
        <p:nvSpPr>
          <p:cNvPr id="202" name="Line"/>
          <p:cNvSpPr/>
          <p:nvPr/>
        </p:nvSpPr>
        <p:spPr>
          <a:xfrm>
            <a:off x="3175141" y="1594668"/>
            <a:ext cx="13753819" cy="0"/>
          </a:xfrm>
          <a:prstGeom prst="line">
            <a:avLst/>
          </a:prstGeom>
          <a:ln w="38100" cap="rnd">
            <a:solidFill>
              <a:srgbClr val="424242"/>
            </a:solidFill>
            <a:custDash>
              <a:ds d="100000" sp="200000"/>
            </a:custDash>
          </a:ln>
        </p:spPr>
        <p:txBody>
          <a:bodyPr lIns="58903" tIns="58903" rIns="58903" bIns="58903" anchor="ctr"/>
          <a:lstStyle/>
          <a:p>
            <a:pPr algn="just" defTabSz="530123">
              <a:defRPr sz="1700" i="0" spc="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971"/>
          </a:p>
        </p:txBody>
      </p:sp>
      <p:pic>
        <p:nvPicPr>
          <p:cNvPr id="8" name="qwertylogo_black.png" descr="qwertylogo_black.png">
            <a:extLst>
              <a:ext uri="{FF2B5EF4-FFF2-40B4-BE49-F238E27FC236}">
                <a16:creationId xmlns:a16="http://schemas.microsoft.com/office/drawing/2014/main" id="{6A89529F-FC58-F44F-964E-4CDA5EEA7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9887" y="333770"/>
            <a:ext cx="2907624" cy="146455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09A61-8239-9A44-9DCA-70CE432EE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qwertylogo_white.png" descr="qwertylogo_white.png">
            <a:extLst>
              <a:ext uri="{FF2B5EF4-FFF2-40B4-BE49-F238E27FC236}">
                <a16:creationId xmlns:a16="http://schemas.microsoft.com/office/drawing/2014/main" id="{717B99E1-6D69-4A4F-88C7-1C215C2BF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9887" y="346372"/>
            <a:ext cx="2900966" cy="1461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4DBE72D-C1FD-0A49-8508-B968E9262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64" y="2059996"/>
            <a:ext cx="13172385" cy="867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2558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ocial MediA MArketing"/>
          <p:cNvSpPr txBox="1">
            <a:spLocks noGrp="1"/>
          </p:cNvSpPr>
          <p:nvPr>
            <p:ph type="title"/>
          </p:nvPr>
        </p:nvSpPr>
        <p:spPr>
          <a:xfrm>
            <a:off x="3175141" y="608044"/>
            <a:ext cx="13753819" cy="839366"/>
          </a:xfrm>
          <a:prstGeom prst="rect">
            <a:avLst/>
          </a:prstGeom>
        </p:spPr>
        <p:txBody>
          <a:bodyPr>
            <a:normAutofit/>
          </a:bodyPr>
          <a:lstStyle>
            <a:lvl1pPr defTabSz="543305">
              <a:spcBef>
                <a:spcPts val="2100"/>
              </a:spcBef>
              <a:defRPr sz="4836">
                <a:solidFill>
                  <a:srgbClr val="424242"/>
                </a:solidFill>
              </a:defRPr>
            </a:lvl1pPr>
          </a:lstStyle>
          <a:p>
            <a:r>
              <a:rPr lang="en-US" sz="5400" b="0" cap="all" dirty="0">
                <a:solidFill>
                  <a:schemeClr val="bg1"/>
                </a:solidFill>
                <a:latin typeface="D-DIN Condensed" panose="020B0504030202030204" pitchFamily="34" charset="77"/>
                <a:ea typeface="+mn-ea"/>
                <a:cs typeface="+mn-cs"/>
              </a:rPr>
              <a:t>FITNESS WORLD – GOOGLE AD</a:t>
            </a:r>
            <a:endParaRPr sz="5400" b="0" cap="all" dirty="0">
              <a:solidFill>
                <a:schemeClr val="bg1"/>
              </a:solidFill>
              <a:latin typeface="D-DIN Condensed" panose="020B0504030202030204" pitchFamily="34" charset="77"/>
              <a:ea typeface="+mn-ea"/>
              <a:cs typeface="+mn-cs"/>
            </a:endParaRPr>
          </a:p>
        </p:txBody>
      </p:sp>
      <p:sp>
        <p:nvSpPr>
          <p:cNvPr id="202" name="Line"/>
          <p:cNvSpPr/>
          <p:nvPr/>
        </p:nvSpPr>
        <p:spPr>
          <a:xfrm>
            <a:off x="3175141" y="1594668"/>
            <a:ext cx="13753819" cy="0"/>
          </a:xfrm>
          <a:prstGeom prst="line">
            <a:avLst/>
          </a:prstGeom>
          <a:ln w="38100" cap="rnd">
            <a:solidFill>
              <a:srgbClr val="424242"/>
            </a:solidFill>
            <a:custDash>
              <a:ds d="100000" sp="200000"/>
            </a:custDash>
          </a:ln>
        </p:spPr>
        <p:txBody>
          <a:bodyPr lIns="58903" tIns="58903" rIns="58903" bIns="58903" anchor="ctr"/>
          <a:lstStyle/>
          <a:p>
            <a:pPr algn="just" defTabSz="530123">
              <a:defRPr sz="1700" i="0" spc="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971"/>
          </a:p>
        </p:txBody>
      </p:sp>
      <p:pic>
        <p:nvPicPr>
          <p:cNvPr id="8" name="qwertylogo_black.png" descr="qwertylogo_black.png">
            <a:extLst>
              <a:ext uri="{FF2B5EF4-FFF2-40B4-BE49-F238E27FC236}">
                <a16:creationId xmlns:a16="http://schemas.microsoft.com/office/drawing/2014/main" id="{6A89529F-FC58-F44F-964E-4CDA5EEA7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9887" y="333770"/>
            <a:ext cx="2907624" cy="1464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qwertylogo_white.png" descr="qwertylogo_white.png">
            <a:extLst>
              <a:ext uri="{FF2B5EF4-FFF2-40B4-BE49-F238E27FC236}">
                <a16:creationId xmlns:a16="http://schemas.microsoft.com/office/drawing/2014/main" id="{A8246841-FF00-E846-A2C7-AB7814E72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9887" y="346372"/>
            <a:ext cx="2900966" cy="1461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284CAF11-9DD9-9948-8975-1A032AE04F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"/>
          <a:stretch/>
        </p:blipFill>
        <p:spPr>
          <a:xfrm>
            <a:off x="2919618" y="2050746"/>
            <a:ext cx="13457032" cy="86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5899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ocial MediA MArke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43305">
              <a:spcBef>
                <a:spcPts val="2100"/>
              </a:spcBef>
              <a:defRPr sz="4836">
                <a:solidFill>
                  <a:srgbClr val="424242"/>
                </a:solidFill>
              </a:defRPr>
            </a:lvl1pPr>
          </a:lstStyle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202" name="Line"/>
          <p:cNvSpPr/>
          <p:nvPr/>
        </p:nvSpPr>
        <p:spPr>
          <a:xfrm>
            <a:off x="3175141" y="1825989"/>
            <a:ext cx="13753819" cy="0"/>
          </a:xfrm>
          <a:prstGeom prst="line">
            <a:avLst/>
          </a:prstGeom>
          <a:ln w="38100" cap="rnd">
            <a:solidFill>
              <a:srgbClr val="424242"/>
            </a:solidFill>
            <a:custDash>
              <a:ds d="100000" sp="200000"/>
            </a:custDash>
          </a:ln>
        </p:spPr>
        <p:txBody>
          <a:bodyPr lIns="58903" tIns="58903" rIns="58903" bIns="58903" anchor="ctr"/>
          <a:lstStyle/>
          <a:p>
            <a:pPr algn="just" defTabSz="530123">
              <a:defRPr sz="1700" i="0" spc="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971"/>
          </a:p>
        </p:txBody>
      </p:sp>
      <p:pic>
        <p:nvPicPr>
          <p:cNvPr id="8" name="qwertylogo_black.png" descr="qwertylogo_black.png">
            <a:extLst>
              <a:ext uri="{FF2B5EF4-FFF2-40B4-BE49-F238E27FC236}">
                <a16:creationId xmlns:a16="http://schemas.microsoft.com/office/drawing/2014/main" id="{6A89529F-FC58-F44F-964E-4CDA5EEA7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9887" y="333770"/>
            <a:ext cx="2907624" cy="146455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ocial MediA MArketing">
            <a:extLst>
              <a:ext uri="{FF2B5EF4-FFF2-40B4-BE49-F238E27FC236}">
                <a16:creationId xmlns:a16="http://schemas.microsoft.com/office/drawing/2014/main" id="{03B7AD24-5EE3-0E44-A1A9-64A5F97C40D6}"/>
              </a:ext>
            </a:extLst>
          </p:cNvPr>
          <p:cNvSpPr txBox="1">
            <a:spLocks/>
          </p:cNvSpPr>
          <p:nvPr/>
        </p:nvSpPr>
        <p:spPr>
          <a:xfrm>
            <a:off x="3175141" y="5234992"/>
            <a:ext cx="13753819" cy="839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8903" tIns="58903" rIns="58903" bIns="58903">
            <a:normAutofit fontScale="90000" lnSpcReduction="10000"/>
          </a:bodyPr>
          <a:lstStyle>
            <a:lvl1pPr marL="0" marR="0" indent="0" algn="l" defTabSz="543305" rtl="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36" b="0" i="0" u="none" strike="noStrike" cap="all" spc="0" baseline="0">
                <a:ln>
                  <a:noFill/>
                </a:ln>
                <a:solidFill>
                  <a:srgbClr val="424242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1pPr>
            <a:lvl2pPr marL="0" marR="0" indent="3429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2pPr>
            <a:lvl3pPr marL="0" marR="0" indent="6858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3pPr>
            <a:lvl4pPr marL="0" marR="0" indent="10287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4pPr>
            <a:lvl5pPr marL="0" marR="0" indent="13716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5pPr>
            <a:lvl6pPr marL="0" marR="0" indent="17145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6pPr>
            <a:lvl7pPr marL="0" marR="0" indent="20574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7pPr>
            <a:lvl8pPr marL="0" marR="0" indent="24003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8pPr>
            <a:lvl9pPr marL="0" marR="0" indent="27432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9pPr>
          </a:lstStyle>
          <a:p>
            <a:pPr algn="ctr" hangingPunct="1"/>
            <a:r>
              <a:rPr lang="en-US" sz="5607" dirty="0">
                <a:solidFill>
                  <a:schemeClr val="bg1"/>
                </a:solidFill>
              </a:rPr>
              <a:t>How…… ? </a:t>
            </a:r>
          </a:p>
        </p:txBody>
      </p:sp>
      <p:sp>
        <p:nvSpPr>
          <p:cNvPr id="6" name="Social MediA MArketing">
            <a:extLst>
              <a:ext uri="{FF2B5EF4-FFF2-40B4-BE49-F238E27FC236}">
                <a16:creationId xmlns:a16="http://schemas.microsoft.com/office/drawing/2014/main" id="{F7B76E82-615F-0543-AAF0-B7521FFE9EE3}"/>
              </a:ext>
            </a:extLst>
          </p:cNvPr>
          <p:cNvSpPr txBox="1">
            <a:spLocks/>
          </p:cNvSpPr>
          <p:nvPr/>
        </p:nvSpPr>
        <p:spPr>
          <a:xfrm>
            <a:off x="3142286" y="777875"/>
            <a:ext cx="18893935" cy="12573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defTabSz="543305">
              <a:spcBef>
                <a:spcPts val="2100"/>
              </a:spcBef>
              <a:defRPr sz="4836" b="1" i="0">
                <a:solidFill>
                  <a:srgbClr val="424242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5400" b="0" cap="all" dirty="0">
                <a:solidFill>
                  <a:schemeClr val="bg1"/>
                </a:solidFill>
                <a:latin typeface="D-DIN Condensed" panose="020B0504030202030204" pitchFamily="34" charset="77"/>
                <a:ea typeface="+mn-ea"/>
                <a:cs typeface="+mn-cs"/>
              </a:rPr>
              <a:t>SOCIAL MEDIA MARKETING FOR FITKING ?</a:t>
            </a:r>
          </a:p>
        </p:txBody>
      </p:sp>
    </p:spTree>
    <p:extLst>
      <p:ext uri="{BB962C8B-B14F-4D97-AF65-F5344CB8AC3E}">
        <p14:creationId xmlns:p14="http://schemas.microsoft.com/office/powerpoint/2010/main" val="62313242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84636" y="4632916"/>
            <a:ext cx="6831330" cy="2604770"/>
          </a:xfrm>
          <a:prstGeom prst="rect">
            <a:avLst/>
          </a:prstGeom>
        </p:spPr>
        <p:txBody>
          <a:bodyPr vert="horz" wrap="square" lIns="0" tIns="6165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55"/>
              </a:spcBef>
            </a:pPr>
            <a:r>
              <a:rPr sz="8050" b="1" spc="340" dirty="0">
                <a:solidFill>
                  <a:srgbClr val="FFFFFF"/>
                </a:solidFill>
                <a:latin typeface="Trebuchet MS"/>
                <a:cs typeface="Trebuchet MS"/>
              </a:rPr>
              <a:t>The </a:t>
            </a:r>
            <a:r>
              <a:rPr sz="8050" b="1" spc="555" dirty="0">
                <a:solidFill>
                  <a:srgbClr val="FFFFFF"/>
                </a:solidFill>
                <a:latin typeface="Trebuchet MS"/>
                <a:cs typeface="Trebuchet MS"/>
              </a:rPr>
              <a:t>New</a:t>
            </a:r>
            <a:r>
              <a:rPr sz="8050" b="1" spc="-7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50" b="1" spc="125" dirty="0">
                <a:solidFill>
                  <a:srgbClr val="FFFFFF"/>
                </a:solidFill>
                <a:latin typeface="Trebuchet MS"/>
                <a:cs typeface="Trebuchet MS"/>
              </a:rPr>
              <a:t>Era.</a:t>
            </a:r>
            <a:endParaRPr sz="8050" dirty="0">
              <a:latin typeface="Trebuchet MS"/>
              <a:cs typeface="Trebuchet MS"/>
            </a:endParaRPr>
          </a:p>
          <a:p>
            <a:pPr marL="15240" algn="ctr">
              <a:lnSpc>
                <a:spcPct val="100000"/>
              </a:lnSpc>
              <a:spcBef>
                <a:spcPts val="1935"/>
              </a:spcBef>
            </a:pPr>
            <a:r>
              <a:rPr sz="3300" b="1" spc="175" dirty="0">
                <a:solidFill>
                  <a:srgbClr val="FFFFFF"/>
                </a:solidFill>
                <a:latin typeface="Trebuchet MS"/>
                <a:cs typeface="Trebuchet MS"/>
              </a:rPr>
              <a:t>FIT</a:t>
            </a:r>
            <a:r>
              <a:rPr sz="3300" b="1" spc="305" dirty="0">
                <a:solidFill>
                  <a:srgbClr val="FFFFFF"/>
                </a:solidFill>
                <a:latin typeface="Trebuchet MS"/>
                <a:cs typeface="Trebuchet MS"/>
              </a:rPr>
              <a:t>KING</a:t>
            </a:r>
            <a:r>
              <a:rPr sz="33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300" b="1" spc="430" dirty="0">
                <a:solidFill>
                  <a:srgbClr val="FFFFFF"/>
                </a:solidFill>
                <a:latin typeface="Trebuchet MS"/>
                <a:cs typeface="Trebuchet MS"/>
              </a:rPr>
              <a:t>X</a:t>
            </a:r>
            <a:r>
              <a:rPr sz="33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300" b="1" spc="370" dirty="0">
                <a:solidFill>
                  <a:srgbClr val="FFFFFF"/>
                </a:solidFill>
                <a:latin typeface="Trebuchet MS"/>
                <a:cs typeface="Trebuchet MS"/>
              </a:rPr>
              <a:t>QWERTY</a:t>
            </a:r>
            <a:endParaRPr sz="33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097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627888" y="0"/>
            <a:ext cx="7476212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F161AC63-5622-9842-98A3-4D7ECE123124}"/>
              </a:ext>
            </a:extLst>
          </p:cNvPr>
          <p:cNvSpPr txBox="1">
            <a:spLocks/>
          </p:cNvSpPr>
          <p:nvPr/>
        </p:nvSpPr>
        <p:spPr>
          <a:xfrm>
            <a:off x="563196" y="2073275"/>
            <a:ext cx="9488854" cy="7191712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>
            <a:lvl1pPr>
              <a:defRPr sz="805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220"/>
              </a:spcBef>
            </a:pPr>
            <a:r>
              <a:rPr lang="en-IN" kern="0" spc="340" dirty="0">
                <a:solidFill>
                  <a:srgbClr val="FF0000"/>
                </a:solidFill>
              </a:rPr>
              <a:t>The </a:t>
            </a:r>
            <a:r>
              <a:rPr lang="en-IN" kern="0" spc="555" dirty="0">
                <a:solidFill>
                  <a:srgbClr val="FF0000"/>
                </a:solidFill>
              </a:rPr>
              <a:t>New</a:t>
            </a:r>
            <a:r>
              <a:rPr lang="en-IN" kern="0" spc="-740" dirty="0">
                <a:solidFill>
                  <a:srgbClr val="FF0000"/>
                </a:solidFill>
              </a:rPr>
              <a:t> </a:t>
            </a:r>
            <a:r>
              <a:rPr lang="en-IN" kern="0" spc="125" dirty="0">
                <a:solidFill>
                  <a:srgbClr val="FF0000"/>
                </a:solidFill>
              </a:rPr>
              <a:t>Era.</a:t>
            </a:r>
          </a:p>
          <a:p>
            <a:pPr marL="85725" marR="5080">
              <a:lnSpc>
                <a:spcPts val="3629"/>
              </a:lnSpc>
              <a:spcBef>
                <a:spcPts val="844"/>
              </a:spcBef>
            </a:pPr>
            <a:r>
              <a:rPr lang="en-IN" sz="3300" kern="0" spc="180" dirty="0"/>
              <a:t>Over </a:t>
            </a:r>
            <a:r>
              <a:rPr lang="en-IN" sz="3300" kern="0" spc="114" dirty="0"/>
              <a:t>the </a:t>
            </a:r>
            <a:r>
              <a:rPr lang="en-IN" sz="3300" kern="0" spc="155" dirty="0"/>
              <a:t>years </a:t>
            </a:r>
            <a:r>
              <a:rPr lang="en-IN" sz="3300" kern="0" spc="114" dirty="0"/>
              <a:t>the </a:t>
            </a:r>
            <a:r>
              <a:rPr lang="en-IN" sz="3300" kern="0" spc="190" dirty="0"/>
              <a:t>consumers </a:t>
            </a:r>
            <a:r>
              <a:rPr lang="en-IN" sz="3300" kern="0" spc="140" dirty="0"/>
              <a:t>have</a:t>
            </a:r>
            <a:br>
              <a:rPr lang="en-IN" sz="3300" kern="0" spc="110" dirty="0"/>
            </a:br>
            <a:br>
              <a:rPr lang="en-IN" sz="3300" kern="0" spc="110" dirty="0"/>
            </a:br>
            <a:br>
              <a:rPr lang="en-IN" sz="3300" kern="0" spc="110" dirty="0"/>
            </a:br>
            <a:endParaRPr lang="en-IN" sz="3300" kern="0" spc="110" dirty="0"/>
          </a:p>
          <a:p>
            <a:pPr marL="85725" marR="5080" algn="l">
              <a:lnSpc>
                <a:spcPts val="3629"/>
              </a:lnSpc>
              <a:spcBef>
                <a:spcPts val="844"/>
              </a:spcBef>
            </a:pPr>
            <a:endParaRPr lang="en-IN" sz="3300" kern="0" spc="110" dirty="0"/>
          </a:p>
          <a:p>
            <a:pPr marL="85725" marR="5080" algn="l">
              <a:lnSpc>
                <a:spcPts val="3629"/>
              </a:lnSpc>
              <a:spcBef>
                <a:spcPts val="844"/>
              </a:spcBef>
            </a:pPr>
            <a:endParaRPr lang="en-IN" sz="3300" kern="0" spc="110" dirty="0"/>
          </a:p>
          <a:p>
            <a:pPr marL="85725" marR="5080" algn="l">
              <a:lnSpc>
                <a:spcPts val="3629"/>
              </a:lnSpc>
              <a:spcBef>
                <a:spcPts val="844"/>
              </a:spcBef>
            </a:pPr>
            <a:endParaRPr lang="en-IN" sz="3300" kern="0" spc="110" dirty="0"/>
          </a:p>
          <a:p>
            <a:pPr marL="85725" marR="5080" algn="l">
              <a:lnSpc>
                <a:spcPts val="3629"/>
              </a:lnSpc>
              <a:spcBef>
                <a:spcPts val="844"/>
              </a:spcBef>
            </a:pPr>
            <a:endParaRPr lang="en-IN" sz="3300" kern="0" spc="110" dirty="0"/>
          </a:p>
          <a:p>
            <a:pPr marL="85725" marR="5080" algn="l">
              <a:lnSpc>
                <a:spcPts val="3629"/>
              </a:lnSpc>
              <a:spcBef>
                <a:spcPts val="844"/>
              </a:spcBef>
            </a:pPr>
            <a:endParaRPr lang="en-IN" sz="3300" kern="0" spc="110" dirty="0"/>
          </a:p>
          <a:p>
            <a:pPr marL="85725" marR="5080" algn="l">
              <a:lnSpc>
                <a:spcPts val="3629"/>
              </a:lnSpc>
              <a:spcBef>
                <a:spcPts val="844"/>
              </a:spcBef>
            </a:pPr>
            <a:r>
              <a:rPr lang="en-IN" sz="3300" kern="0" spc="110" dirty="0"/>
              <a:t>Hence, they don’t mind spending a little more for a better driven brand.</a:t>
            </a:r>
            <a:r>
              <a:rPr lang="en-IN" sz="3300" kern="0" spc="175" dirty="0"/>
              <a:t> </a:t>
            </a:r>
            <a:endParaRPr lang="en-IN" sz="3300" kern="0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DEF3D264-53A6-7B49-933B-0E51B5676C20}"/>
              </a:ext>
            </a:extLst>
          </p:cNvPr>
          <p:cNvSpPr txBox="1">
            <a:spLocks/>
          </p:cNvSpPr>
          <p:nvPr/>
        </p:nvSpPr>
        <p:spPr>
          <a:xfrm>
            <a:off x="599916" y="4283075"/>
            <a:ext cx="8555990" cy="9133269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>
            <a:lvl1pPr>
              <a:defRPr sz="805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542925" marR="5080" indent="-457200" algn="l">
              <a:lnSpc>
                <a:spcPts val="3629"/>
              </a:lnSpc>
              <a:spcBef>
                <a:spcPts val="844"/>
              </a:spcBef>
              <a:buFont typeface="Arial" panose="020B0604020202020204" pitchFamily="34" charset="0"/>
              <a:buChar char="•"/>
            </a:pPr>
            <a:r>
              <a:rPr lang="en-IN" sz="3300" kern="0" spc="140" dirty="0"/>
              <a:t>EVOLVED.</a:t>
            </a:r>
          </a:p>
          <a:p>
            <a:pPr marL="542925" marR="5080" indent="-457200" algn="l">
              <a:lnSpc>
                <a:spcPts val="3629"/>
              </a:lnSpc>
              <a:spcBef>
                <a:spcPts val="844"/>
              </a:spcBef>
              <a:buFont typeface="Arial" panose="020B0604020202020204" pitchFamily="34" charset="0"/>
              <a:buChar char="•"/>
            </a:pPr>
            <a:r>
              <a:rPr lang="en-IN" sz="3300" kern="0" spc="140" dirty="0"/>
              <a:t>BECAME TECH SAVVY.</a:t>
            </a:r>
          </a:p>
          <a:p>
            <a:pPr marL="542925" marR="5080" indent="-457200" algn="l">
              <a:lnSpc>
                <a:spcPts val="3629"/>
              </a:lnSpc>
              <a:spcBef>
                <a:spcPts val="844"/>
              </a:spcBef>
              <a:buFont typeface="Arial" panose="020B0604020202020204" pitchFamily="34" charset="0"/>
              <a:buChar char="•"/>
            </a:pPr>
            <a:r>
              <a:rPr lang="en-IN" sz="3300" kern="0" spc="140" dirty="0"/>
              <a:t>PRICE SENSITIVE.</a:t>
            </a:r>
          </a:p>
          <a:p>
            <a:pPr marL="542925" marR="5080" indent="-457200" algn="l">
              <a:lnSpc>
                <a:spcPts val="3629"/>
              </a:lnSpc>
              <a:spcBef>
                <a:spcPts val="844"/>
              </a:spcBef>
              <a:buFont typeface="Arial" panose="020B0604020202020204" pitchFamily="34" charset="0"/>
              <a:buChar char="•"/>
            </a:pPr>
            <a:r>
              <a:rPr lang="en-IN" sz="3300" kern="0" spc="140" dirty="0"/>
              <a:t>SEEK COMPARATIVE QUALITY.</a:t>
            </a:r>
          </a:p>
          <a:p>
            <a:pPr marL="85725" marR="5080" algn="l">
              <a:lnSpc>
                <a:spcPts val="3629"/>
              </a:lnSpc>
              <a:spcBef>
                <a:spcPts val="844"/>
              </a:spcBef>
            </a:pPr>
            <a:endParaRPr lang="en-IN" sz="3300" kern="0" spc="140" dirty="0"/>
          </a:p>
          <a:p>
            <a:pPr marL="85725" marR="5080" algn="l">
              <a:lnSpc>
                <a:spcPts val="3629"/>
              </a:lnSpc>
              <a:spcBef>
                <a:spcPts val="844"/>
              </a:spcBef>
            </a:pPr>
            <a:r>
              <a:rPr lang="en-IN" sz="3300" kern="0" spc="140" dirty="0">
                <a:solidFill>
                  <a:srgbClr val="FF0000"/>
                </a:solidFill>
              </a:rPr>
              <a:t>Quality That Justifies The Price.</a:t>
            </a:r>
          </a:p>
          <a:p>
            <a:pPr marL="85725" marR="5080" algn="l">
              <a:lnSpc>
                <a:spcPts val="3629"/>
              </a:lnSpc>
              <a:spcBef>
                <a:spcPts val="844"/>
              </a:spcBef>
            </a:pPr>
            <a:br>
              <a:rPr lang="en-IN" sz="3300" kern="0" spc="140" dirty="0"/>
            </a:br>
            <a:endParaRPr lang="en-IN" sz="3300" kern="0" spc="140" dirty="0"/>
          </a:p>
          <a:p>
            <a:pPr marL="542925" marR="5080" indent="-457200" algn="l">
              <a:lnSpc>
                <a:spcPts val="3629"/>
              </a:lnSpc>
              <a:spcBef>
                <a:spcPts val="844"/>
              </a:spcBef>
              <a:buFont typeface="Arial" panose="020B0604020202020204" pitchFamily="34" charset="0"/>
              <a:buChar char="•"/>
            </a:pPr>
            <a:endParaRPr lang="en-IN" sz="3300" kern="0" spc="140" dirty="0"/>
          </a:p>
          <a:p>
            <a:pPr marL="542925" marR="5080" indent="-457200" algn="l">
              <a:lnSpc>
                <a:spcPts val="3629"/>
              </a:lnSpc>
              <a:spcBef>
                <a:spcPts val="844"/>
              </a:spcBef>
              <a:buFont typeface="Arial" panose="020B0604020202020204" pitchFamily="34" charset="0"/>
              <a:buChar char="•"/>
            </a:pPr>
            <a:endParaRPr lang="en-IN" sz="3300" kern="0" spc="140" dirty="0"/>
          </a:p>
          <a:p>
            <a:pPr marL="542925" marR="5080" indent="-457200" algn="l">
              <a:lnSpc>
                <a:spcPts val="3629"/>
              </a:lnSpc>
              <a:spcBef>
                <a:spcPts val="844"/>
              </a:spcBef>
              <a:buFont typeface="Arial" panose="020B0604020202020204" pitchFamily="34" charset="0"/>
              <a:buChar char="•"/>
            </a:pPr>
            <a:endParaRPr lang="en-IN" sz="3300" kern="0" spc="140" dirty="0"/>
          </a:p>
          <a:p>
            <a:pPr marL="542925" marR="5080" indent="-457200" algn="l">
              <a:lnSpc>
                <a:spcPts val="3629"/>
              </a:lnSpc>
              <a:spcBef>
                <a:spcPts val="844"/>
              </a:spcBef>
              <a:buFont typeface="Arial" panose="020B0604020202020204" pitchFamily="34" charset="0"/>
              <a:buChar char="•"/>
            </a:pPr>
            <a:endParaRPr lang="en-IN" sz="3300" kern="0" spc="140" dirty="0"/>
          </a:p>
          <a:p>
            <a:pPr marL="542925" marR="5080" indent="-457200" algn="l">
              <a:lnSpc>
                <a:spcPts val="3629"/>
              </a:lnSpc>
              <a:spcBef>
                <a:spcPts val="844"/>
              </a:spcBef>
              <a:buFont typeface="Arial" panose="020B0604020202020204" pitchFamily="34" charset="0"/>
              <a:buChar char="•"/>
            </a:pPr>
            <a:br>
              <a:rPr lang="en-IN" sz="3300" kern="0" spc="140" dirty="0"/>
            </a:br>
            <a:br>
              <a:rPr lang="en-IN" sz="3300" kern="0" spc="140" dirty="0"/>
            </a:br>
            <a:br>
              <a:rPr lang="en-IN" sz="3300" kern="0" spc="140" dirty="0"/>
            </a:br>
            <a:r>
              <a:rPr lang="en-IN" sz="3300" kern="0" spc="140" dirty="0"/>
              <a:t> </a:t>
            </a:r>
            <a:br>
              <a:rPr lang="en-IN" sz="3300" kern="0" spc="140" dirty="0"/>
            </a:br>
            <a:r>
              <a:rPr lang="en-IN" sz="3300" kern="0" spc="140" dirty="0"/>
              <a:t>   </a:t>
            </a:r>
            <a:endParaRPr lang="en-IN" sz="3300" kern="0" dirty="0"/>
          </a:p>
        </p:txBody>
      </p:sp>
      <p:pic>
        <p:nvPicPr>
          <p:cNvPr id="4" name="Picture 3" descr="A person sitting on a treadmill&#10;&#10;Description automatically generated with medium confidence">
            <a:extLst>
              <a:ext uri="{FF2B5EF4-FFF2-40B4-BE49-F238E27FC236}">
                <a16:creationId xmlns:a16="http://schemas.microsoft.com/office/drawing/2014/main" id="{E5C62C4E-35F1-FC43-AC23-51218F7BF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193" y="14456"/>
            <a:ext cx="7413907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45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902" y="3159978"/>
            <a:ext cx="6961505" cy="1257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340" dirty="0"/>
              <a:t>The</a:t>
            </a:r>
            <a:r>
              <a:rPr spc="-260" dirty="0"/>
              <a:t> </a:t>
            </a:r>
            <a:r>
              <a:rPr spc="340" dirty="0"/>
              <a:t>Problem.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36494" y="4688727"/>
            <a:ext cx="8251190" cy="1909497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5080">
              <a:lnSpc>
                <a:spcPts val="3629"/>
              </a:lnSpc>
              <a:spcBef>
                <a:spcPts val="490"/>
              </a:spcBef>
            </a:pPr>
            <a:r>
              <a:rPr sz="3300" b="1" spc="165" dirty="0">
                <a:solidFill>
                  <a:srgbClr val="FFFFFF"/>
                </a:solidFill>
                <a:latin typeface="Trebuchet MS"/>
                <a:cs typeface="Trebuchet MS"/>
              </a:rPr>
              <a:t>Smal</a:t>
            </a:r>
            <a:r>
              <a:rPr lang="en-US" sz="3300" b="1" spc="16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3300" b="1" spc="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300" b="1" spc="145" dirty="0">
                <a:solidFill>
                  <a:srgbClr val="FFFFFF"/>
                </a:solidFill>
                <a:latin typeface="Trebuchet MS"/>
                <a:cs typeface="Trebuchet MS"/>
              </a:rPr>
              <a:t>players </a:t>
            </a:r>
            <a:r>
              <a:rPr sz="3300" b="1" spc="140" dirty="0">
                <a:solidFill>
                  <a:srgbClr val="FFFFFF"/>
                </a:solidFill>
                <a:latin typeface="Trebuchet MS"/>
                <a:cs typeface="Trebuchet MS"/>
              </a:rPr>
              <a:t>have </a:t>
            </a:r>
            <a:r>
              <a:rPr sz="3300" b="1" spc="110" dirty="0">
                <a:solidFill>
                  <a:srgbClr val="FFFFFF"/>
                </a:solidFill>
                <a:latin typeface="Trebuchet MS"/>
                <a:cs typeface="Trebuchet MS"/>
              </a:rPr>
              <a:t>entered </a:t>
            </a:r>
            <a:r>
              <a:rPr sz="3300" b="1" spc="114" dirty="0">
                <a:solidFill>
                  <a:srgbClr val="FFFFFF"/>
                </a:solidFill>
                <a:latin typeface="Trebuchet MS"/>
                <a:cs typeface="Trebuchet MS"/>
              </a:rPr>
              <a:t>the  </a:t>
            </a:r>
            <a:r>
              <a:rPr sz="3300" b="1" spc="145" dirty="0">
                <a:solidFill>
                  <a:srgbClr val="FFFFFF"/>
                </a:solidFill>
                <a:latin typeface="Trebuchet MS"/>
                <a:cs typeface="Trebuchet MS"/>
              </a:rPr>
              <a:t>market </a:t>
            </a:r>
            <a:r>
              <a:rPr sz="3300" b="1" spc="220" dirty="0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sz="3300" b="1" spc="125" dirty="0">
                <a:solidFill>
                  <a:srgbClr val="FFFFFF"/>
                </a:solidFill>
                <a:latin typeface="Trebuchet MS"/>
                <a:cs typeface="Trebuchet MS"/>
              </a:rPr>
              <a:t>with </a:t>
            </a:r>
            <a:r>
              <a:rPr sz="3300" b="1" spc="365" dirty="0">
                <a:solidFill>
                  <a:srgbClr val="FFFFFF"/>
                </a:solidFill>
                <a:latin typeface="Trebuchet MS"/>
                <a:cs typeface="Trebuchet MS"/>
              </a:rPr>
              <a:t>good </a:t>
            </a:r>
            <a:r>
              <a:rPr sz="3300" b="1" spc="165" dirty="0">
                <a:solidFill>
                  <a:srgbClr val="FFFFFF"/>
                </a:solidFill>
                <a:latin typeface="Trebuchet MS"/>
                <a:cs typeface="Trebuchet MS"/>
              </a:rPr>
              <a:t>social </a:t>
            </a:r>
            <a:r>
              <a:rPr sz="3300" b="1" spc="200" dirty="0">
                <a:solidFill>
                  <a:srgbClr val="FFFFFF"/>
                </a:solidFill>
                <a:latin typeface="Trebuchet MS"/>
                <a:cs typeface="Trebuchet MS"/>
              </a:rPr>
              <a:t>media  </a:t>
            </a:r>
            <a:r>
              <a:rPr sz="3300" b="1" spc="140" dirty="0">
                <a:solidFill>
                  <a:srgbClr val="FFFFFF"/>
                </a:solidFill>
                <a:latin typeface="Trebuchet MS"/>
                <a:cs typeface="Trebuchet MS"/>
              </a:rPr>
              <a:t>presence</a:t>
            </a:r>
            <a:r>
              <a:rPr sz="33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300" b="1" spc="90" dirty="0">
                <a:solidFill>
                  <a:srgbClr val="FFFFFF"/>
                </a:solidFill>
                <a:latin typeface="Trebuchet MS"/>
                <a:cs typeface="Trebuchet MS"/>
              </a:rPr>
              <a:t>are</a:t>
            </a:r>
            <a:r>
              <a:rPr sz="33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3300" b="1" spc="150" dirty="0">
                <a:solidFill>
                  <a:srgbClr val="FFFFFF"/>
                </a:solidFill>
                <a:latin typeface="Trebuchet MS"/>
                <a:cs typeface="Trebuchet MS"/>
              </a:rPr>
              <a:t>seizing</a:t>
            </a:r>
            <a:r>
              <a:rPr sz="33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300" b="1" spc="114" dirty="0">
                <a:solidFill>
                  <a:srgbClr val="FFFFFF"/>
                </a:solidFill>
                <a:latin typeface="Trebuchet MS"/>
                <a:cs typeface="Trebuchet MS"/>
              </a:rPr>
              <a:t>online</a:t>
            </a:r>
            <a:r>
              <a:rPr sz="33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300" b="1" spc="22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33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300" b="1" spc="105" dirty="0">
                <a:solidFill>
                  <a:srgbClr val="FFFFFF"/>
                </a:solidFill>
                <a:latin typeface="Trebuchet MS"/>
                <a:cs typeface="Trebuchet MS"/>
              </a:rPr>
              <a:t>offline</a:t>
            </a:r>
            <a:r>
              <a:rPr sz="33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300" b="1" spc="100" dirty="0">
                <a:solidFill>
                  <a:srgbClr val="FFFFFF"/>
                </a:solidFill>
                <a:latin typeface="Trebuchet MS"/>
                <a:cs typeface="Trebuchet MS"/>
              </a:rPr>
              <a:t>sales.</a:t>
            </a:r>
            <a:endParaRPr sz="3300" dirty="0">
              <a:latin typeface="Trebuchet MS"/>
              <a:cs typeface="Trebuchet MS"/>
            </a:endParaRPr>
          </a:p>
        </p:txBody>
      </p:sp>
      <p:pic>
        <p:nvPicPr>
          <p:cNvPr id="8" name="Picture 7" descr="A picture containing person, outdoor, sport&#10;&#10;Description automatically generated">
            <a:extLst>
              <a:ext uri="{FF2B5EF4-FFF2-40B4-BE49-F238E27FC236}">
                <a16:creationId xmlns:a16="http://schemas.microsoft.com/office/drawing/2014/main" id="{2B93FCEF-27A7-D444-8BA3-C81BD00B4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034" y="0"/>
            <a:ext cx="7413907" cy="113093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FF699B92-3A1B-2946-A897-39382EF47B29}"/>
              </a:ext>
            </a:extLst>
          </p:cNvPr>
          <p:cNvSpPr/>
          <p:nvPr/>
        </p:nvSpPr>
        <p:spPr>
          <a:xfrm>
            <a:off x="12606945" y="0"/>
            <a:ext cx="7497153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831850" y="2606675"/>
            <a:ext cx="8062595" cy="4737194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1420"/>
              </a:spcBef>
            </a:pPr>
            <a:r>
              <a:rPr lang="en-US" sz="8050" b="1" spc="340" dirty="0">
                <a:solidFill>
                  <a:srgbClr val="FFFFFF"/>
                </a:solidFill>
                <a:latin typeface="Trebuchet MS"/>
                <a:cs typeface="Trebuchet MS"/>
              </a:rPr>
              <a:t>WAY FORWAD FOR </a:t>
            </a:r>
            <a:endParaRPr sz="8050" dirty="0">
              <a:solidFill>
                <a:srgbClr val="FF0000"/>
              </a:solidFill>
              <a:latin typeface="Trebuchet MS"/>
              <a:cs typeface="Trebuchet MS"/>
            </a:endParaRPr>
          </a:p>
          <a:p>
            <a:pPr marL="469900" marR="5080" indent="-457200">
              <a:lnSpc>
                <a:spcPts val="3629"/>
              </a:lnSpc>
              <a:spcBef>
                <a:spcPts val="930"/>
              </a:spcBef>
              <a:buFont typeface="Wingdings" pitchFamily="2" charset="2"/>
              <a:buChar char="Ø"/>
            </a:pPr>
            <a:r>
              <a:rPr sz="3300" b="1" spc="135" dirty="0">
                <a:solidFill>
                  <a:srgbClr val="FFFFFF"/>
                </a:solidFill>
                <a:latin typeface="Trebuchet MS"/>
                <a:cs typeface="Trebuchet MS"/>
              </a:rPr>
              <a:t>Create</a:t>
            </a:r>
            <a:r>
              <a:rPr sz="33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300" b="1" spc="2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3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300" b="1" spc="180" dirty="0">
                <a:solidFill>
                  <a:srgbClr val="FFFFFF"/>
                </a:solidFill>
                <a:latin typeface="Trebuchet MS"/>
                <a:cs typeface="Trebuchet MS"/>
              </a:rPr>
              <a:t>brand</a:t>
            </a:r>
            <a:r>
              <a:rPr sz="33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300" b="1" spc="135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33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300" b="1" spc="185" dirty="0">
                <a:solidFill>
                  <a:srgbClr val="FFFFFF"/>
                </a:solidFill>
                <a:latin typeface="Trebuchet MS"/>
                <a:cs typeface="Trebuchet MS"/>
              </a:rPr>
              <a:t>people</a:t>
            </a:r>
            <a:r>
              <a:rPr sz="33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300" b="1" spc="125" dirty="0">
                <a:solidFill>
                  <a:srgbClr val="FFFFFF"/>
                </a:solidFill>
                <a:latin typeface="Trebuchet MS"/>
                <a:cs typeface="Trebuchet MS"/>
              </a:rPr>
              <a:t>recognize</a:t>
            </a:r>
            <a:r>
              <a:rPr lang="en-US" sz="3300" b="1" spc="125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</a:p>
          <a:p>
            <a:pPr marL="469900" marR="5080" indent="-457200">
              <a:lnSpc>
                <a:spcPts val="3629"/>
              </a:lnSpc>
              <a:spcBef>
                <a:spcPts val="930"/>
              </a:spcBef>
              <a:buFont typeface="Wingdings" pitchFamily="2" charset="2"/>
              <a:buChar char="Ø"/>
            </a:pPr>
            <a:r>
              <a:rPr lang="en-US" sz="3300" b="1" spc="125" dirty="0">
                <a:solidFill>
                  <a:srgbClr val="FFFFFF"/>
                </a:solidFill>
                <a:latin typeface="Trebuchet MS"/>
                <a:cs typeface="Trebuchet MS"/>
              </a:rPr>
              <a:t>Brand that people want to get associated with.</a:t>
            </a:r>
            <a:r>
              <a:rPr sz="3300" b="1" spc="125" dirty="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endParaRPr sz="3300" dirty="0">
              <a:latin typeface="Trebuchet MS"/>
              <a:cs typeface="Trebuchet MS"/>
            </a:endParaRPr>
          </a:p>
        </p:txBody>
      </p:sp>
      <p:pic>
        <p:nvPicPr>
          <p:cNvPr id="2054" name="Picture 6" descr="Best Fitness and body building gym equipment Brand India">
            <a:extLst>
              <a:ext uri="{FF2B5EF4-FFF2-40B4-BE49-F238E27FC236}">
                <a16:creationId xmlns:a16="http://schemas.microsoft.com/office/drawing/2014/main" id="{EAA40812-88B5-844D-B22E-50BA819A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747" y="4206875"/>
            <a:ext cx="3352799" cy="119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1850" y="854075"/>
            <a:ext cx="11125200" cy="4994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795"/>
              </a:lnSpc>
              <a:spcBef>
                <a:spcPts val="95"/>
              </a:spcBef>
            </a:pPr>
            <a:r>
              <a:rPr lang="en-IN" sz="4000" b="1" spc="335" dirty="0">
                <a:solidFill>
                  <a:srgbClr val="FFFFFF"/>
                </a:solidFill>
                <a:latin typeface="Trebuchet MS"/>
                <a:cs typeface="Trebuchet MS"/>
              </a:rPr>
              <a:t>A BRAND THAT DERIVES THEIR JOURNEY.</a:t>
            </a:r>
            <a:endParaRPr lang="en-IN" sz="3300" dirty="0">
              <a:latin typeface="Trebuchet MS"/>
              <a:cs typeface="Trebuchet M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F4F7690E-6675-494C-990D-E08AE831E557}"/>
              </a:ext>
            </a:extLst>
          </p:cNvPr>
          <p:cNvSpPr txBox="1"/>
          <p:nvPr/>
        </p:nvSpPr>
        <p:spPr>
          <a:xfrm>
            <a:off x="916270" y="2378075"/>
            <a:ext cx="10543422" cy="7729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795"/>
              </a:lnSpc>
              <a:spcBef>
                <a:spcPts val="95"/>
              </a:spcBef>
            </a:pPr>
            <a:r>
              <a:rPr lang="en-IN" sz="4000" b="1" spc="335" dirty="0">
                <a:solidFill>
                  <a:srgbClr val="FFFFFF"/>
                </a:solidFill>
                <a:latin typeface="Trebuchet MS"/>
                <a:cs typeface="Trebuchet MS"/>
              </a:rPr>
              <a:t>MOTIVATES THEM.</a:t>
            </a: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endParaRPr lang="en-IN" sz="4000" b="1" spc="33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endParaRPr lang="en-IN" sz="4000" b="1" spc="33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r>
              <a:rPr lang="en-IN" sz="4000" b="1" spc="335" dirty="0">
                <a:solidFill>
                  <a:srgbClr val="FFFFFF"/>
                </a:solidFill>
                <a:latin typeface="Trebuchet MS"/>
                <a:cs typeface="Trebuchet MS"/>
              </a:rPr>
              <a:t>GUIDES THEM.</a:t>
            </a: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endParaRPr lang="en-IN" sz="4000" b="1" spc="33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endParaRPr lang="en-IN" sz="4000" b="1" spc="33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endParaRPr lang="en-IN" sz="4000" b="1" spc="33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r>
              <a:rPr lang="en-IN" sz="4000" b="1" spc="335" dirty="0">
                <a:solidFill>
                  <a:srgbClr val="FFFFFF"/>
                </a:solidFill>
                <a:latin typeface="Trebuchet MS"/>
                <a:cs typeface="Trebuchet MS"/>
              </a:rPr>
              <a:t>A BRAND WHO KNOWS IT ALL.</a:t>
            </a: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endParaRPr lang="en-IN" sz="4000" b="1" spc="33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endParaRPr lang="en-IN" sz="4000" b="1" spc="33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ct val="150000"/>
              </a:lnSpc>
              <a:spcBef>
                <a:spcPts val="95"/>
              </a:spcBef>
            </a:pPr>
            <a:r>
              <a:rPr lang="en-IN" sz="4800" b="1" spc="335" dirty="0">
                <a:solidFill>
                  <a:srgbClr val="FF0000"/>
                </a:solidFill>
                <a:latin typeface="Trebuchet MS"/>
                <a:cs typeface="Trebuchet MS"/>
              </a:rPr>
              <a:t>MOREOVER, WHY IS IT IN THE BUSINESS!</a:t>
            </a: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endParaRPr lang="en-IN" sz="4000" b="1" spc="335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C325A2FB-997E-EE45-AE58-CDB6E803D8C6}"/>
              </a:ext>
            </a:extLst>
          </p:cNvPr>
          <p:cNvSpPr/>
          <p:nvPr/>
        </p:nvSpPr>
        <p:spPr>
          <a:xfrm>
            <a:off x="12586004" y="0"/>
            <a:ext cx="7518095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2727" y="4762023"/>
            <a:ext cx="10029825" cy="1257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340" dirty="0"/>
              <a:t>The </a:t>
            </a:r>
            <a:r>
              <a:rPr spc="345" dirty="0"/>
              <a:t>Creative</a:t>
            </a:r>
            <a:r>
              <a:rPr spc="-765" dirty="0"/>
              <a:t> </a:t>
            </a:r>
            <a:r>
              <a:rPr spc="465" dirty="0"/>
              <a:t>Route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04-2.png" descr="04-2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6858" r="47507" b="605"/>
          <a:stretch>
            <a:fillRect/>
          </a:stretch>
        </p:blipFill>
        <p:spPr>
          <a:xfrm>
            <a:off x="0" y="15875"/>
            <a:ext cx="7805017" cy="11333298"/>
          </a:xfrm>
          <a:prstGeom prst="rect">
            <a:avLst/>
          </a:prstGeom>
        </p:spPr>
      </p:pic>
      <p:sp>
        <p:nvSpPr>
          <p:cNvPr id="188" name="Line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  <a:ln>
            <a:solidFill>
              <a:srgbClr val="424242"/>
            </a:solidFill>
          </a:ln>
        </p:spPr>
        <p:txBody>
          <a:bodyPr/>
          <a:lstStyle/>
          <a:p>
            <a:pPr algn="just">
              <a:defRPr sz="170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9" name="Scope Of Work"/>
          <p:cNvSpPr txBox="1">
            <a:spLocks noGrp="1"/>
          </p:cNvSpPr>
          <p:nvPr>
            <p:ph type="title"/>
          </p:nvPr>
        </p:nvSpPr>
        <p:spPr>
          <a:xfrm>
            <a:off x="8832850" y="892904"/>
            <a:ext cx="8343987" cy="839366"/>
          </a:xfrm>
          <a:prstGeom prst="rect">
            <a:avLst/>
          </a:prstGeom>
        </p:spPr>
        <p:txBody>
          <a:bodyPr>
            <a:noAutofit/>
          </a:bodyPr>
          <a:lstStyle>
            <a:lvl1pPr defTabSz="543305">
              <a:spcBef>
                <a:spcPts val="2100"/>
              </a:spcBef>
              <a:defRPr sz="4836">
                <a:solidFill>
                  <a:srgbClr val="424242"/>
                </a:solidFill>
              </a:defRPr>
            </a:lvl1pPr>
          </a:lstStyle>
          <a:p>
            <a:pPr algn="l" rtl="0"/>
            <a:r>
              <a:rPr lang="en-IN" sz="6000" b="0" cap="all" dirty="0">
                <a:solidFill>
                  <a:schemeClr val="bg1"/>
                </a:solidFill>
                <a:latin typeface="D-DIN Condensed" panose="020B0504030202030204" pitchFamily="34" charset="77"/>
                <a:ea typeface="+mn-ea"/>
                <a:cs typeface="+mn-cs"/>
                <a:sym typeface="DIN Condensed"/>
              </a:rPr>
              <a:t>Scope Of Work</a:t>
            </a:r>
          </a:p>
        </p:txBody>
      </p:sp>
      <p:sp>
        <p:nvSpPr>
          <p:cNvPr id="190" name="Website Development…"/>
          <p:cNvSpPr txBox="1">
            <a:spLocks noGrp="1"/>
          </p:cNvSpPr>
          <p:nvPr>
            <p:ph type="body" sz="half" idx="1"/>
          </p:nvPr>
        </p:nvSpPr>
        <p:spPr>
          <a:xfrm>
            <a:off x="8770563" y="2835275"/>
            <a:ext cx="6258429" cy="3447098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Wingdings" pitchFamily="2" charset="2"/>
              <a:buChar char="v"/>
              <a:defRPr>
                <a:solidFill>
                  <a:srgbClr val="424242"/>
                </a:solidFill>
              </a:defRPr>
            </a:pPr>
            <a:endParaRPr lang="en-US" sz="2800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  <a:p>
            <a:pPr>
              <a:buFont typeface="Wingdings" pitchFamily="2" charset="2"/>
              <a:buChar char="v"/>
              <a:defRPr>
                <a:solidFill>
                  <a:srgbClr val="424242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Website Maintenance &amp; Upgradation. </a:t>
            </a:r>
          </a:p>
          <a:p>
            <a:pPr>
              <a:buFont typeface="Wingdings" pitchFamily="2" charset="2"/>
              <a:buChar char="v"/>
              <a:defRPr>
                <a:solidFill>
                  <a:srgbClr val="424242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Social Media Marketing. </a:t>
            </a:r>
          </a:p>
          <a:p>
            <a:pPr>
              <a:buFont typeface="Wingdings" pitchFamily="2" charset="2"/>
              <a:buChar char="v"/>
              <a:defRPr>
                <a:solidFill>
                  <a:srgbClr val="424242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SEO. </a:t>
            </a:r>
          </a:p>
          <a:p>
            <a:pPr>
              <a:buFont typeface="Wingdings" pitchFamily="2" charset="2"/>
              <a:buChar char="v"/>
              <a:defRPr>
                <a:solidFill>
                  <a:srgbClr val="424242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Google Business Page SEO.</a:t>
            </a:r>
          </a:p>
          <a:p>
            <a:pPr>
              <a:buFont typeface="Wingdings" pitchFamily="2" charset="2"/>
              <a:buChar char="v"/>
              <a:defRPr>
                <a:solidFill>
                  <a:srgbClr val="424242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Google Ads. </a:t>
            </a:r>
          </a:p>
          <a:p>
            <a:pPr>
              <a:buFont typeface="Wingdings" pitchFamily="2" charset="2"/>
              <a:buChar char="v"/>
              <a:defRPr>
                <a:solidFill>
                  <a:srgbClr val="424242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Third Party Service (AMAZON) </a:t>
            </a:r>
          </a:p>
        </p:txBody>
      </p:sp>
      <p:pic>
        <p:nvPicPr>
          <p:cNvPr id="7" name="qwertylogo_white.png" descr="qwertylogo_white.png">
            <a:extLst>
              <a:ext uri="{FF2B5EF4-FFF2-40B4-BE49-F238E27FC236}">
                <a16:creationId xmlns:a16="http://schemas.microsoft.com/office/drawing/2014/main" id="{C4AA9F8C-849D-4948-902B-F659100BF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9887" y="346372"/>
            <a:ext cx="2900966" cy="14612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904962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90250" y="0"/>
            <a:ext cx="7999756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15627C3-EF0B-1C4A-8E95-F1CEB2BB4C1F}"/>
              </a:ext>
            </a:extLst>
          </p:cNvPr>
          <p:cNvSpPr txBox="1"/>
          <p:nvPr/>
        </p:nvSpPr>
        <p:spPr>
          <a:xfrm>
            <a:off x="831850" y="854075"/>
            <a:ext cx="10058400" cy="80130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795"/>
              </a:lnSpc>
              <a:spcBef>
                <a:spcPts val="95"/>
              </a:spcBef>
            </a:pPr>
            <a:r>
              <a:rPr lang="en-IN" sz="3300" b="1" spc="335" dirty="0">
                <a:solidFill>
                  <a:srgbClr val="FFFFFF"/>
                </a:solidFill>
                <a:latin typeface="Trebuchet MS"/>
                <a:cs typeface="Trebuchet MS"/>
              </a:rPr>
              <a:t>OUR BRAND NAME SAYS IT ALL.</a:t>
            </a: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endParaRPr lang="en-IN" sz="3300" b="1" spc="33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endParaRPr lang="en-IN" sz="3300" b="1" spc="33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endParaRPr lang="en-IN" sz="3300" b="1" spc="33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endParaRPr lang="en-IN" sz="4400" b="1" spc="33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r>
              <a:rPr lang="en-IN" sz="7200" b="1" spc="335" dirty="0">
                <a:solidFill>
                  <a:srgbClr val="FF0000"/>
                </a:solidFill>
                <a:latin typeface="Trebuchet MS"/>
                <a:cs typeface="Trebuchet MS"/>
              </a:rPr>
              <a:t>FITKING.</a:t>
            </a: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endParaRPr lang="en-IN" sz="3300" b="1" spc="335" dirty="0">
              <a:solidFill>
                <a:srgbClr val="FFFFFF"/>
              </a:solidFill>
              <a:latin typeface="Trebuchet MS"/>
            </a:endParaRP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endParaRPr lang="en-IN" sz="3300" b="1" spc="335" dirty="0">
              <a:solidFill>
                <a:srgbClr val="FFFFFF"/>
              </a:solidFill>
              <a:latin typeface="Trebuchet MS"/>
            </a:endParaRP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endParaRPr lang="en-IN" sz="3300" b="1" spc="335" dirty="0">
              <a:solidFill>
                <a:srgbClr val="FFFFFF"/>
              </a:solidFill>
              <a:latin typeface="Trebuchet MS"/>
            </a:endParaRP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r>
              <a:rPr lang="en-IN" sz="3300" b="1" spc="335" dirty="0">
                <a:solidFill>
                  <a:srgbClr val="FFFFFF"/>
                </a:solidFill>
                <a:latin typeface="Trebuchet MS"/>
              </a:rPr>
              <a:t>A BRAND THAT COMMUNICATES ABOUT FITNESS.</a:t>
            </a: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endParaRPr lang="en-IN" sz="3300" b="1" spc="335" dirty="0">
              <a:solidFill>
                <a:srgbClr val="FFFFFF"/>
              </a:solidFill>
              <a:latin typeface="Trebuchet MS"/>
            </a:endParaRP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r>
              <a:rPr lang="en-IN" sz="3300" b="1" spc="335" dirty="0">
                <a:solidFill>
                  <a:srgbClr val="FFFFFF"/>
                </a:solidFill>
                <a:latin typeface="Trebuchet MS"/>
              </a:rPr>
              <a:t>AND, OUR PRODUCTS BEING JUST THE TOOLS TO ACHIEVE IT.</a:t>
            </a: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endParaRPr lang="en-IN" sz="5400" b="1" spc="335" dirty="0">
              <a:solidFill>
                <a:srgbClr val="FF0000"/>
              </a:solidFill>
              <a:latin typeface="Trebuchet MS"/>
              <a:cs typeface="Trebuchet MS"/>
            </a:endParaRPr>
          </a:p>
          <a:p>
            <a:pPr marL="12700">
              <a:lnSpc>
                <a:spcPts val="3795"/>
              </a:lnSpc>
              <a:spcBef>
                <a:spcPts val="95"/>
              </a:spcBef>
            </a:pPr>
            <a:endParaRPr lang="en-IN" sz="54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5093" y="0"/>
            <a:ext cx="7999756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74540" y="0"/>
            <a:ext cx="7989285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13250" y="0"/>
            <a:ext cx="11614157" cy="11309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Picture 3" descr="A close up of a car steering wheel&#10;&#10;Description automatically generated with low confidence">
            <a:extLst>
              <a:ext uri="{FF2B5EF4-FFF2-40B4-BE49-F238E27FC236}">
                <a16:creationId xmlns:a16="http://schemas.microsoft.com/office/drawing/2014/main" id="{F08FBB05-1960-7F4C-B3A2-FF63A48AF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76" y="0"/>
            <a:ext cx="11858348" cy="113093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371"/>
            <a:ext cx="20104099" cy="54762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28192" y="575898"/>
            <a:ext cx="14847715" cy="97065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account-hand-business-busy-professional-2.jpg" descr="account-hand-business-busy-professional-2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5555" r="5555"/>
          <a:stretch>
            <a:fillRect/>
          </a:stretch>
        </p:blipFill>
        <p:spPr>
          <a:xfrm>
            <a:off x="2512484" y="-1"/>
            <a:ext cx="15079133" cy="11309351"/>
          </a:xfrm>
          <a:prstGeom prst="rect">
            <a:avLst/>
          </a:prstGeom>
        </p:spPr>
      </p:pic>
      <p:sp>
        <p:nvSpPr>
          <p:cNvPr id="229" name="Rectangle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30" name="PRICING"/>
          <p:cNvSpPr txBox="1">
            <a:spLocks noGrp="1"/>
          </p:cNvSpPr>
          <p:nvPr>
            <p:ph type="title"/>
          </p:nvPr>
        </p:nvSpPr>
        <p:spPr>
          <a:xfrm>
            <a:off x="3175141" y="6960355"/>
            <a:ext cx="13753819" cy="256227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424242"/>
                </a:solidFill>
              </a:defRPr>
            </a:lvl1pPr>
          </a:lstStyle>
          <a:p>
            <a:r>
              <a:t>PRICING</a:t>
            </a:r>
          </a:p>
        </p:txBody>
      </p:sp>
      <p:pic>
        <p:nvPicPr>
          <p:cNvPr id="6" name="qwertylogo_black.png" descr="qwertylogo_black.png">
            <a:extLst>
              <a:ext uri="{FF2B5EF4-FFF2-40B4-BE49-F238E27FC236}">
                <a16:creationId xmlns:a16="http://schemas.microsoft.com/office/drawing/2014/main" id="{CB949694-57A8-564C-A08A-DD01AF18D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9887" y="333770"/>
            <a:ext cx="2907624" cy="14645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bg-5.jpg" descr="bg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"/>
            <a:ext cx="20104100" cy="11308469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—George Lorimer"/>
          <p:cNvSpPr txBox="1"/>
          <p:nvPr/>
        </p:nvSpPr>
        <p:spPr>
          <a:xfrm>
            <a:off x="3985055" y="8300395"/>
            <a:ext cx="12133990" cy="63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8903" tIns="58903" rIns="58903" bIns="58903">
            <a:spAutoFit/>
          </a:bodyPr>
          <a:lstStyle>
            <a:lvl1pPr algn="ctr">
              <a:lnSpc>
                <a:spcPct val="70000"/>
              </a:lnSpc>
              <a:spcBef>
                <a:spcPts val="0"/>
              </a:spcBef>
              <a:defRPr sz="4000" spc="0">
                <a:solidFill>
                  <a:srgbClr val="D6D6D6"/>
                </a:solidFill>
              </a:defRPr>
            </a:lvl1pPr>
          </a:lstStyle>
          <a:p>
            <a:pPr defTabSz="677380" hangingPunct="0"/>
            <a:r>
              <a:rPr sz="4638" i="1" kern="0">
                <a:latin typeface="Iowan Old Style"/>
                <a:sym typeface="Iowan Old Style"/>
              </a:rPr>
              <a:t>—George Lorimer</a:t>
            </a:r>
          </a:p>
        </p:txBody>
      </p:sp>
      <p:sp>
        <p:nvSpPr>
          <p:cNvPr id="180" name="“It’s good to have money and the things that money can…"/>
          <p:cNvSpPr txBox="1"/>
          <p:nvPr/>
        </p:nvSpPr>
        <p:spPr>
          <a:xfrm>
            <a:off x="3985055" y="3450470"/>
            <a:ext cx="12133990" cy="3740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8903" tIns="58903" rIns="58903" bIns="58903" anchor="ctr">
            <a:spAutoFit/>
          </a:bodyPr>
          <a:lstStyle/>
          <a:p>
            <a:pPr algn="ctr" defTabSz="677380" hangingPunct="0">
              <a:lnSpc>
                <a:spcPct val="70000"/>
              </a:lnSpc>
              <a:defRPr sz="4800" spc="0">
                <a:solidFill>
                  <a:srgbClr val="D6D6D6"/>
                </a:solidFill>
              </a:defRPr>
            </a:pPr>
            <a:r>
              <a:rPr sz="5566" i="1" kern="0" dirty="0">
                <a:solidFill>
                  <a:srgbClr val="D6D6D6"/>
                </a:solidFill>
                <a:latin typeface="Iowan Old Style"/>
                <a:sym typeface="Iowan Old Style"/>
              </a:rPr>
              <a:t>“It’s good to have money and the things that money can</a:t>
            </a:r>
          </a:p>
          <a:p>
            <a:pPr algn="ctr" defTabSz="677380" hangingPunct="0">
              <a:lnSpc>
                <a:spcPct val="70000"/>
              </a:lnSpc>
              <a:defRPr sz="4800" spc="0">
                <a:solidFill>
                  <a:srgbClr val="D6D6D6"/>
                </a:solidFill>
              </a:defRPr>
            </a:pPr>
            <a:r>
              <a:rPr sz="5566" i="1" kern="0" dirty="0">
                <a:solidFill>
                  <a:srgbClr val="D6D6D6"/>
                </a:solidFill>
                <a:latin typeface="Iowan Old Style"/>
                <a:sym typeface="Iowan Old Style"/>
              </a:rPr>
              <a:t>buy, but it’s good too, to check up once in a while and make</a:t>
            </a:r>
          </a:p>
          <a:p>
            <a:pPr algn="ctr" defTabSz="677380" hangingPunct="0">
              <a:lnSpc>
                <a:spcPct val="70000"/>
              </a:lnSpc>
              <a:defRPr sz="4800" spc="0">
                <a:solidFill>
                  <a:srgbClr val="D6D6D6"/>
                </a:solidFill>
              </a:defRPr>
            </a:pPr>
            <a:r>
              <a:rPr sz="5566" i="1" kern="0" dirty="0">
                <a:solidFill>
                  <a:srgbClr val="D6D6D6"/>
                </a:solidFill>
                <a:latin typeface="Iowan Old Style"/>
                <a:sym typeface="Iowan Old Style"/>
              </a:rPr>
              <a:t>sure that you haven’t lost the things that money can’t buy.”</a:t>
            </a:r>
          </a:p>
        </p:txBody>
      </p:sp>
      <p:pic>
        <p:nvPicPr>
          <p:cNvPr id="5" name="qwertylogo_white.png" descr="qwertylogo_white.png">
            <a:extLst>
              <a:ext uri="{FF2B5EF4-FFF2-40B4-BE49-F238E27FC236}">
                <a16:creationId xmlns:a16="http://schemas.microsoft.com/office/drawing/2014/main" id="{5A2A25B8-58D2-EA41-AD31-3EEAEB99A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741" y="117805"/>
            <a:ext cx="2900966" cy="1461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>
              <a:defRPr sz="170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5" name="SE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43305">
              <a:spcBef>
                <a:spcPts val="2100"/>
              </a:spcBef>
              <a:defRPr sz="4836">
                <a:solidFill>
                  <a:srgbClr val="424242"/>
                </a:solidFill>
              </a:defRPr>
            </a:lvl1pPr>
          </a:lstStyle>
          <a:p>
            <a:r>
              <a:rPr lang="en-US" dirty="0"/>
              <a:t>WEBSITE MAINTENANCE &amp; UPGRADATION</a:t>
            </a:r>
            <a:endParaRPr dirty="0"/>
          </a:p>
        </p:txBody>
      </p:sp>
      <p:sp>
        <p:nvSpPr>
          <p:cNvPr id="206" name="COMPETITOR ANALYSIS…"/>
          <p:cNvSpPr txBox="1">
            <a:spLocks noGrp="1"/>
          </p:cNvSpPr>
          <p:nvPr>
            <p:ph type="body" idx="1"/>
          </p:nvPr>
        </p:nvSpPr>
        <p:spPr>
          <a:xfrm>
            <a:off x="3175141" y="2091052"/>
            <a:ext cx="13753819" cy="888452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en-IN" sz="2783" dirty="0">
              <a:latin typeface="Helvetica Neue" panose="02000503000000020004" pitchFamily="2" charset="0"/>
            </a:endParaRP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Change All Your Passwords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Create a Complete Backup Of Your Website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Review Security Logs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Troubleshoot Maintenance Tasks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Run Performance Tests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Find &amp; Fix Broken Links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Increase PHP Memory if needed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Update Images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Update Content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Delete Spam Comments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Delete unnecessary Files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endParaRPr sz="3247" dirty="0">
              <a:solidFill>
                <a:srgbClr val="424242"/>
              </a:solidFill>
              <a:latin typeface="Iowan Old Style Roman" panose="02040602040506020204" pitchFamily="18" charset="77"/>
            </a:endParaRPr>
          </a:p>
        </p:txBody>
      </p:sp>
      <p:pic>
        <p:nvPicPr>
          <p:cNvPr id="7" name="qwertylogo_black.png" descr="qwertylogo_black.png">
            <a:extLst>
              <a:ext uri="{FF2B5EF4-FFF2-40B4-BE49-F238E27FC236}">
                <a16:creationId xmlns:a16="http://schemas.microsoft.com/office/drawing/2014/main" id="{B34BAD77-6EB4-C04B-8215-76E6893D9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9887" y="333770"/>
            <a:ext cx="2907624" cy="14645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1537843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ocial MediA MArke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43305">
              <a:spcBef>
                <a:spcPts val="2100"/>
              </a:spcBef>
              <a:defRPr sz="4836">
                <a:solidFill>
                  <a:srgbClr val="424242"/>
                </a:solidFill>
              </a:defRPr>
            </a:lvl1pPr>
          </a:lstStyle>
          <a:p>
            <a:r>
              <a:rPr dirty="0"/>
              <a:t>Social </a:t>
            </a:r>
            <a:r>
              <a:rPr dirty="0" err="1"/>
              <a:t>MediA</a:t>
            </a:r>
            <a:r>
              <a:rPr dirty="0"/>
              <a:t> </a:t>
            </a:r>
            <a:r>
              <a:rPr dirty="0" err="1"/>
              <a:t>MArketing</a:t>
            </a:r>
            <a:endParaRPr dirty="0"/>
          </a:p>
        </p:txBody>
      </p:sp>
      <p:sp>
        <p:nvSpPr>
          <p:cNvPr id="199" name="Account Creation on Facebook, Instagram, LinkedIn, Twitter, etc.…"/>
          <p:cNvSpPr txBox="1">
            <a:spLocks noGrp="1"/>
          </p:cNvSpPr>
          <p:nvPr>
            <p:ph type="body" idx="1"/>
          </p:nvPr>
        </p:nvSpPr>
        <p:spPr>
          <a:xfrm>
            <a:off x="3175141" y="2385569"/>
            <a:ext cx="13753819" cy="7357795"/>
          </a:xfrm>
          <a:prstGeom prst="rect">
            <a:avLst/>
          </a:prstGeom>
        </p:spPr>
        <p:txBody>
          <a:bodyPr/>
          <a:lstStyle/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Account Creation</a:t>
            </a: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 &amp; Management</a:t>
            </a:r>
            <a:r>
              <a:rPr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 on Facebook, Instagram, LinkedIn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Planning and Creation of </a:t>
            </a: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c</a:t>
            </a:r>
            <a:r>
              <a:rPr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reatives.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Creating and </a:t>
            </a:r>
            <a:r>
              <a:rPr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Posting </a:t>
            </a: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15</a:t>
            </a:r>
            <a:r>
              <a:rPr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 Creatives in a month.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Post </a:t>
            </a: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C</a:t>
            </a:r>
            <a:r>
              <a:rPr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irculation to </a:t>
            </a: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3</a:t>
            </a:r>
            <a:r>
              <a:rPr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0 unique groups in a month. (Organic Reach)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Post </a:t>
            </a: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E</a:t>
            </a:r>
            <a:r>
              <a:rPr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ngagements.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Paid Ad Campaign set up and monitoring.</a:t>
            </a: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 </a:t>
            </a:r>
            <a:endParaRPr sz="2800" dirty="0">
              <a:solidFill>
                <a:srgbClr val="424242"/>
              </a:solidFill>
              <a:latin typeface="Iowan Old Style Roman" panose="02040602040506020204" pitchFamily="18" charset="77"/>
            </a:endParaRP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Creating Ad copies for paid ad campaign.</a:t>
            </a:r>
            <a:endParaRPr lang="en-US" sz="2800" dirty="0">
              <a:solidFill>
                <a:srgbClr val="424242"/>
              </a:solidFill>
              <a:latin typeface="Iowan Old Style Roman" panose="02040602040506020204" pitchFamily="18" charset="77"/>
            </a:endParaRP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800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Monthly evaluation of performance of the pages. </a:t>
            </a:r>
          </a:p>
        </p:txBody>
      </p:sp>
      <p:pic>
        <p:nvPicPr>
          <p:cNvPr id="200" name="writing.png" descr="writ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512" y="9861321"/>
            <a:ext cx="839366" cy="83936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Cost of campaign will be beared by the client. We will suggest the amount to be spent for any campaign."/>
          <p:cNvSpPr txBox="1"/>
          <p:nvPr/>
        </p:nvSpPr>
        <p:spPr>
          <a:xfrm>
            <a:off x="3990978" y="9725550"/>
            <a:ext cx="12679049" cy="1180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8903" tIns="58903" rIns="58903" bIns="58903" anchor="ctr">
            <a:spAutoFit/>
          </a:bodyPr>
          <a:lstStyle/>
          <a:p>
            <a:pPr defTabSz="677380" hangingPunct="0">
              <a:spcBef>
                <a:spcPts val="1623"/>
              </a:spcBef>
            </a:pPr>
            <a:r>
              <a:rPr sz="3652" i="1" kern="0" spc="36" dirty="0">
                <a:solidFill>
                  <a:srgbClr val="5C5C5C"/>
                </a:solidFill>
                <a:latin typeface="Iowan Old Style"/>
                <a:sym typeface="Iowan Old Style"/>
              </a:rPr>
              <a:t> </a:t>
            </a:r>
            <a:r>
              <a:rPr sz="3247" i="1" kern="0" spc="32" dirty="0">
                <a:solidFill>
                  <a:srgbClr val="5C5C5C"/>
                </a:solidFill>
                <a:latin typeface="Iowan Old Style"/>
                <a:sym typeface="Iowan Old Style"/>
              </a:rPr>
              <a:t>Cost of campaign will be b</a:t>
            </a:r>
            <a:r>
              <a:rPr lang="en-US" sz="3247" i="1" kern="0" spc="32" dirty="0">
                <a:solidFill>
                  <a:srgbClr val="5C5C5C"/>
                </a:solidFill>
                <a:latin typeface="Iowan Old Style"/>
                <a:sym typeface="Iowan Old Style"/>
              </a:rPr>
              <a:t>orne</a:t>
            </a:r>
            <a:r>
              <a:rPr sz="3247" i="1" kern="0" spc="32" dirty="0">
                <a:solidFill>
                  <a:srgbClr val="5C5C5C"/>
                </a:solidFill>
                <a:latin typeface="Iowan Old Style"/>
                <a:sym typeface="Iowan Old Style"/>
              </a:rPr>
              <a:t> by the client. We will suggest the amount to be spent for any campaign.</a:t>
            </a:r>
          </a:p>
        </p:txBody>
      </p:sp>
      <p:sp>
        <p:nvSpPr>
          <p:cNvPr id="202" name="Line"/>
          <p:cNvSpPr/>
          <p:nvPr/>
        </p:nvSpPr>
        <p:spPr>
          <a:xfrm>
            <a:off x="3175141" y="1825989"/>
            <a:ext cx="13753819" cy="0"/>
          </a:xfrm>
          <a:prstGeom prst="line">
            <a:avLst/>
          </a:prstGeom>
          <a:ln w="38100" cap="rnd">
            <a:solidFill>
              <a:srgbClr val="424242"/>
            </a:solidFill>
            <a:custDash>
              <a:ds d="100000" sp="200000"/>
            </a:custDash>
          </a:ln>
        </p:spPr>
        <p:txBody>
          <a:bodyPr lIns="58903" tIns="58903" rIns="58903" bIns="58903" anchor="ctr"/>
          <a:lstStyle/>
          <a:p>
            <a:pPr algn="just" defTabSz="530123" hangingPunct="0">
              <a:defRPr sz="1700" i="0" spc="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971" kern="0">
              <a:solidFill>
                <a:srgbClr val="666666"/>
              </a:solidFill>
              <a:latin typeface="Helvetica"/>
              <a:sym typeface="Helvetica"/>
            </a:endParaRPr>
          </a:p>
        </p:txBody>
      </p:sp>
      <p:pic>
        <p:nvPicPr>
          <p:cNvPr id="8" name="qwertylogo_black.png" descr="qwertylogo_black.png">
            <a:extLst>
              <a:ext uri="{FF2B5EF4-FFF2-40B4-BE49-F238E27FC236}">
                <a16:creationId xmlns:a16="http://schemas.microsoft.com/office/drawing/2014/main" id="{6A89529F-FC58-F44F-964E-4CDA5EEA7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9887" y="333770"/>
            <a:ext cx="2907624" cy="14645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Placeholder 2" descr="Picture Placeholder 2"/>
          <p:cNvPicPr>
            <a:picLocks noChangeAspect="1"/>
          </p:cNvPicPr>
          <p:nvPr/>
        </p:nvPicPr>
        <p:blipFill>
          <a:blip r:embed="rId2"/>
          <a:srcRect b="48686"/>
          <a:stretch>
            <a:fillRect/>
          </a:stretch>
        </p:blipFill>
        <p:spPr>
          <a:xfrm>
            <a:off x="2512484" y="7525"/>
            <a:ext cx="15079134" cy="51653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09" y="21600"/>
                </a:lnTo>
                <a:lnTo>
                  <a:pt x="1809" y="0"/>
                </a:lnTo>
                <a:lnTo>
                  <a:pt x="0" y="0"/>
                </a:lnTo>
                <a:close/>
                <a:moveTo>
                  <a:pt x="1979" y="0"/>
                </a:moveTo>
                <a:lnTo>
                  <a:pt x="1979" y="21600"/>
                </a:lnTo>
                <a:lnTo>
                  <a:pt x="3788" y="21600"/>
                </a:lnTo>
                <a:lnTo>
                  <a:pt x="3788" y="0"/>
                </a:lnTo>
                <a:lnTo>
                  <a:pt x="1979" y="0"/>
                </a:lnTo>
                <a:close/>
                <a:moveTo>
                  <a:pt x="3958" y="0"/>
                </a:moveTo>
                <a:lnTo>
                  <a:pt x="3958" y="21600"/>
                </a:lnTo>
                <a:lnTo>
                  <a:pt x="5767" y="21600"/>
                </a:lnTo>
                <a:lnTo>
                  <a:pt x="5767" y="0"/>
                </a:lnTo>
                <a:lnTo>
                  <a:pt x="3958" y="0"/>
                </a:lnTo>
                <a:close/>
                <a:moveTo>
                  <a:pt x="5937" y="0"/>
                </a:moveTo>
                <a:lnTo>
                  <a:pt x="5937" y="21600"/>
                </a:lnTo>
                <a:lnTo>
                  <a:pt x="7746" y="21600"/>
                </a:lnTo>
                <a:lnTo>
                  <a:pt x="7746" y="0"/>
                </a:lnTo>
                <a:lnTo>
                  <a:pt x="5937" y="0"/>
                </a:lnTo>
                <a:close/>
                <a:moveTo>
                  <a:pt x="7917" y="0"/>
                </a:moveTo>
                <a:lnTo>
                  <a:pt x="7917" y="21600"/>
                </a:lnTo>
                <a:lnTo>
                  <a:pt x="9726" y="21600"/>
                </a:lnTo>
                <a:lnTo>
                  <a:pt x="9726" y="0"/>
                </a:lnTo>
                <a:lnTo>
                  <a:pt x="7917" y="0"/>
                </a:lnTo>
                <a:close/>
                <a:moveTo>
                  <a:pt x="9896" y="0"/>
                </a:moveTo>
                <a:lnTo>
                  <a:pt x="9896" y="21600"/>
                </a:lnTo>
                <a:lnTo>
                  <a:pt x="11704" y="21600"/>
                </a:lnTo>
                <a:lnTo>
                  <a:pt x="11704" y="0"/>
                </a:lnTo>
                <a:lnTo>
                  <a:pt x="9896" y="0"/>
                </a:lnTo>
                <a:close/>
                <a:moveTo>
                  <a:pt x="11874" y="0"/>
                </a:moveTo>
                <a:lnTo>
                  <a:pt x="11874" y="21600"/>
                </a:lnTo>
                <a:lnTo>
                  <a:pt x="13684" y="21600"/>
                </a:lnTo>
                <a:lnTo>
                  <a:pt x="13684" y="0"/>
                </a:lnTo>
                <a:lnTo>
                  <a:pt x="11874" y="0"/>
                </a:lnTo>
                <a:close/>
                <a:moveTo>
                  <a:pt x="13854" y="0"/>
                </a:moveTo>
                <a:lnTo>
                  <a:pt x="13854" y="21600"/>
                </a:lnTo>
                <a:lnTo>
                  <a:pt x="15663" y="21600"/>
                </a:lnTo>
                <a:lnTo>
                  <a:pt x="15663" y="0"/>
                </a:lnTo>
                <a:lnTo>
                  <a:pt x="13854" y="0"/>
                </a:lnTo>
                <a:close/>
                <a:moveTo>
                  <a:pt x="15833" y="0"/>
                </a:moveTo>
                <a:lnTo>
                  <a:pt x="15833" y="21600"/>
                </a:lnTo>
                <a:lnTo>
                  <a:pt x="17642" y="21600"/>
                </a:lnTo>
                <a:lnTo>
                  <a:pt x="17642" y="0"/>
                </a:lnTo>
                <a:lnTo>
                  <a:pt x="15833" y="0"/>
                </a:lnTo>
                <a:close/>
                <a:moveTo>
                  <a:pt x="17812" y="0"/>
                </a:moveTo>
                <a:lnTo>
                  <a:pt x="17812" y="21600"/>
                </a:lnTo>
                <a:lnTo>
                  <a:pt x="19621" y="21600"/>
                </a:lnTo>
                <a:lnTo>
                  <a:pt x="19621" y="0"/>
                </a:lnTo>
                <a:lnTo>
                  <a:pt x="17812" y="0"/>
                </a:lnTo>
                <a:close/>
                <a:moveTo>
                  <a:pt x="19791" y="0"/>
                </a:moveTo>
                <a:lnTo>
                  <a:pt x="19791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79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11" name="Google Ad Creation…"/>
          <p:cNvSpPr txBox="1">
            <a:spLocks noGrp="1"/>
          </p:cNvSpPr>
          <p:nvPr>
            <p:ph type="body" sz="quarter" idx="4294967295"/>
          </p:nvPr>
        </p:nvSpPr>
        <p:spPr>
          <a:xfrm>
            <a:off x="3840252" y="6351654"/>
            <a:ext cx="6258431" cy="3467984"/>
          </a:xfrm>
          <a:prstGeom prst="rect">
            <a:avLst/>
          </a:prstGeom>
        </p:spPr>
        <p:txBody>
          <a:bodyPr/>
          <a:lstStyle/>
          <a:p>
            <a:pPr marL="515398" indent="-515398">
              <a:buSzPct val="100000"/>
              <a:buBlip>
                <a:blip r:embed="rId3"/>
              </a:buBlip>
              <a:defRPr sz="2800">
                <a:solidFill>
                  <a:srgbClr val="424242"/>
                </a:solidFill>
              </a:defRPr>
            </a:pPr>
            <a:r>
              <a:rPr dirty="0">
                <a:latin typeface="Iowan Old Style Roman" panose="02040602040506020204" pitchFamily="18" charset="77"/>
              </a:rPr>
              <a:t>Google Ad Creation</a:t>
            </a:r>
          </a:p>
          <a:p>
            <a:pPr marL="515398" indent="-515398">
              <a:buSzPct val="100000"/>
              <a:buBlip>
                <a:blip r:embed="rId3"/>
              </a:buBlip>
              <a:defRPr sz="2800">
                <a:solidFill>
                  <a:srgbClr val="424242"/>
                </a:solidFill>
              </a:defRPr>
            </a:pPr>
            <a:r>
              <a:rPr dirty="0">
                <a:latin typeface="Iowan Old Style Roman" panose="02040602040506020204" pitchFamily="18" charset="77"/>
              </a:rPr>
              <a:t>Google Ad Campaign set up</a:t>
            </a:r>
            <a:r>
              <a:rPr lang="en-US" dirty="0">
                <a:latin typeface="Iowan Old Style Roman" panose="02040602040506020204" pitchFamily="18" charset="77"/>
              </a:rPr>
              <a:t>.</a:t>
            </a:r>
          </a:p>
          <a:p>
            <a:pPr marL="515398" indent="-515398">
              <a:buSzPct val="100000"/>
              <a:buBlip>
                <a:blip r:embed="rId3"/>
              </a:buBlip>
              <a:defRPr sz="2800">
                <a:solidFill>
                  <a:srgbClr val="424242"/>
                </a:solidFill>
              </a:defRPr>
            </a:pPr>
            <a:r>
              <a:rPr lang="en-US" dirty="0">
                <a:latin typeface="Iowan Old Style Roman" panose="02040602040506020204" pitchFamily="18" charset="77"/>
              </a:rPr>
              <a:t>Campaign M</a:t>
            </a:r>
            <a:r>
              <a:rPr dirty="0">
                <a:latin typeface="Iowan Old Style Roman" panose="02040602040506020204" pitchFamily="18" charset="77"/>
              </a:rPr>
              <a:t>onitoring</a:t>
            </a:r>
            <a:r>
              <a:rPr lang="en-US" dirty="0">
                <a:latin typeface="Iowan Old Style Roman" panose="02040602040506020204" pitchFamily="18" charset="77"/>
              </a:rPr>
              <a:t> and Change</a:t>
            </a:r>
            <a:endParaRPr dirty="0">
              <a:latin typeface="Iowan Old Style Roman" panose="02040602040506020204" pitchFamily="18" charset="77"/>
            </a:endParaRPr>
          </a:p>
          <a:p>
            <a:pPr marL="515398" indent="-515398">
              <a:buSzPct val="100000"/>
              <a:buBlip>
                <a:blip r:embed="rId3"/>
              </a:buBlip>
              <a:defRPr sz="2800">
                <a:solidFill>
                  <a:srgbClr val="424242"/>
                </a:solidFill>
              </a:defRPr>
            </a:pPr>
            <a:r>
              <a:rPr dirty="0">
                <a:latin typeface="Iowan Old Style Roman" panose="02040602040506020204" pitchFamily="18" charset="77"/>
              </a:rPr>
              <a:t>ROI Tracking</a:t>
            </a:r>
            <a:r>
              <a:rPr lang="en-US" dirty="0">
                <a:latin typeface="Iowan Old Style Roman" panose="02040602040506020204" pitchFamily="18" charset="77"/>
              </a:rPr>
              <a:t> and Reporting </a:t>
            </a:r>
            <a:r>
              <a:rPr dirty="0">
                <a:latin typeface="Iowan Old Style Roman" panose="02040602040506020204" pitchFamily="18" charset="77"/>
              </a:rPr>
              <a:t>.</a:t>
            </a:r>
          </a:p>
        </p:txBody>
      </p:sp>
      <p:sp>
        <p:nvSpPr>
          <p:cNvPr id="212" name="Google Ads"/>
          <p:cNvSpPr txBox="1"/>
          <p:nvPr/>
        </p:nvSpPr>
        <p:spPr>
          <a:xfrm>
            <a:off x="3776410" y="5423972"/>
            <a:ext cx="8988211" cy="839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8903" tIns="58903" rIns="58903" bIns="58903">
            <a:normAutofit fontScale="92500" lnSpcReduction="10000"/>
          </a:bodyPr>
          <a:lstStyle>
            <a:lvl1pPr defTabSz="543305">
              <a:spcBef>
                <a:spcPts val="2100"/>
              </a:spcBef>
              <a:defRPr sz="4836" i="0" cap="all" spc="0">
                <a:solidFill>
                  <a:srgbClr val="424242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 defTabSz="629962" hangingPunct="0">
              <a:spcBef>
                <a:spcPts val="2435"/>
              </a:spcBef>
            </a:pPr>
            <a:r>
              <a:rPr sz="5607" kern="0">
                <a:latin typeface="DIN Condensed"/>
              </a:rPr>
              <a:t>Google Ads</a:t>
            </a:r>
          </a:p>
        </p:txBody>
      </p:sp>
      <p:pic>
        <p:nvPicPr>
          <p:cNvPr id="213" name="writing.png" descr="writi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015" y="10018396"/>
            <a:ext cx="839367" cy="839367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Cost of campaign will be beared by the client. We will suggest the amount to be spent for any campaign."/>
          <p:cNvSpPr txBox="1"/>
          <p:nvPr/>
        </p:nvSpPr>
        <p:spPr>
          <a:xfrm>
            <a:off x="4385507" y="9968167"/>
            <a:ext cx="12535628" cy="93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8903" tIns="58903" rIns="58903" bIns="58903" anchor="ctr">
            <a:spAutoFit/>
          </a:bodyPr>
          <a:lstStyle>
            <a:lvl1pPr>
              <a:defRPr sz="2300" spc="22">
                <a:solidFill>
                  <a:srgbClr val="424242"/>
                </a:solidFill>
              </a:defRPr>
            </a:lvl1pPr>
          </a:lstStyle>
          <a:p>
            <a:pPr defTabSz="677380" hangingPunct="0">
              <a:spcBef>
                <a:spcPts val="1623"/>
              </a:spcBef>
            </a:pPr>
            <a:r>
              <a:rPr sz="2667" i="1" kern="0" spc="26" dirty="0">
                <a:latin typeface="Iowan Old Style"/>
                <a:sym typeface="Iowan Old Style"/>
              </a:rPr>
              <a:t>Cost of campaign will be b</a:t>
            </a:r>
            <a:r>
              <a:rPr lang="en-US" sz="2667" i="1" kern="0" spc="26" dirty="0">
                <a:latin typeface="Iowan Old Style"/>
                <a:sym typeface="Iowan Old Style"/>
              </a:rPr>
              <a:t>orne</a:t>
            </a:r>
            <a:r>
              <a:rPr sz="2667" i="1" kern="0" spc="26" dirty="0">
                <a:latin typeface="Iowan Old Style"/>
                <a:sym typeface="Iowan Old Style"/>
              </a:rPr>
              <a:t> by the client. We will suggest the amount to be spent for any campaign.</a:t>
            </a:r>
          </a:p>
        </p:txBody>
      </p:sp>
      <p:pic>
        <p:nvPicPr>
          <p:cNvPr id="9" name="qwertylogo_black.png" descr="qwertylogo_black.png">
            <a:extLst>
              <a:ext uri="{FF2B5EF4-FFF2-40B4-BE49-F238E27FC236}">
                <a16:creationId xmlns:a16="http://schemas.microsoft.com/office/drawing/2014/main" id="{A5A9C8C8-7E8E-E14D-8FB5-5E5ACFBE9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9887" y="333770"/>
            <a:ext cx="2907624" cy="14645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ocial MediA MArketing"/>
          <p:cNvSpPr txBox="1">
            <a:spLocks noGrp="1"/>
          </p:cNvSpPr>
          <p:nvPr>
            <p:ph type="title"/>
          </p:nvPr>
        </p:nvSpPr>
        <p:spPr>
          <a:xfrm>
            <a:off x="3175141" y="608044"/>
            <a:ext cx="13753819" cy="839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>
                <a:solidFill>
                  <a:srgbClr val="424242"/>
                </a:solidFill>
              </a:defRPr>
            </a:lvl1pPr>
          </a:lstStyle>
          <a:p>
            <a:pPr algn="l" rtl="0"/>
            <a:r>
              <a:rPr lang="en-US" sz="6000" b="0" cap="all" dirty="0">
                <a:solidFill>
                  <a:schemeClr val="bg1"/>
                </a:solidFill>
                <a:latin typeface="D-DIN Condensed" panose="020B0504030202030204" pitchFamily="34" charset="77"/>
                <a:ea typeface="+mn-ea"/>
                <a:cs typeface="+mn-cs"/>
              </a:rPr>
              <a:t>Why does this scope of work arise ?</a:t>
            </a:r>
            <a:endParaRPr sz="6000" b="0" cap="all" dirty="0">
              <a:solidFill>
                <a:schemeClr val="bg1"/>
              </a:solidFill>
              <a:latin typeface="D-DIN Condensed" panose="020B0504030202030204" pitchFamily="34" charset="77"/>
              <a:ea typeface="+mn-ea"/>
              <a:cs typeface="+mn-cs"/>
            </a:endParaRPr>
          </a:p>
        </p:txBody>
      </p:sp>
      <p:sp>
        <p:nvSpPr>
          <p:cNvPr id="199" name="Account Creation on Facebook, Instagram, LinkedIn, Twitter, etc.…"/>
          <p:cNvSpPr txBox="1">
            <a:spLocks noGrp="1"/>
          </p:cNvSpPr>
          <p:nvPr>
            <p:ph type="body" idx="1"/>
          </p:nvPr>
        </p:nvSpPr>
        <p:spPr>
          <a:xfrm>
            <a:off x="1212850" y="3026536"/>
            <a:ext cx="13753819" cy="767477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634547" lvl="3">
              <a:buSzPct val="100000"/>
              <a:defRPr sz="2800">
                <a:solidFill>
                  <a:srgbClr val="424242"/>
                </a:solidFill>
              </a:defRPr>
            </a:pPr>
            <a:endParaRPr lang="en-US" dirty="0">
              <a:latin typeface="Iowan Old Style Roman" panose="02040602040506020204" pitchFamily="18" charset="77"/>
            </a:endParaRPr>
          </a:p>
          <a:p>
            <a:pPr marL="2149945" lvl="3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r>
              <a:rPr lang="en-US" sz="3247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https://ironbullstrength.com</a:t>
            </a:r>
          </a:p>
          <a:p>
            <a:pPr marL="2149945" lvl="3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r>
              <a:rPr lang="en-US" sz="3247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https://sfhealthtech.com</a:t>
            </a:r>
          </a:p>
          <a:p>
            <a:pPr marL="2149945" lvl="3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r>
              <a:rPr lang="en-US" sz="3247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https://www.fitness-world.in</a:t>
            </a:r>
          </a:p>
          <a:p>
            <a:pPr marL="2149945" lvl="3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endParaRPr lang="en-US" sz="3247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149945" lvl="3" indent="-515398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endParaRPr lang="en-IN" dirty="0"/>
          </a:p>
          <a:p>
            <a:pPr marL="2149945" lvl="3" indent="-515398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endParaRPr lang="en-US" dirty="0">
              <a:latin typeface="Iowan Old Style Roman" panose="02040602040506020204" pitchFamily="18" charset="77"/>
            </a:endParaRPr>
          </a:p>
          <a:p>
            <a:pPr marL="515398" indent="-515398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endParaRPr lang="en-US" dirty="0">
              <a:latin typeface="Iowan Old Style Roman" panose="02040602040506020204" pitchFamily="18" charset="77"/>
            </a:endParaRPr>
          </a:p>
        </p:txBody>
      </p:sp>
      <p:sp>
        <p:nvSpPr>
          <p:cNvPr id="202" name="Line"/>
          <p:cNvSpPr/>
          <p:nvPr/>
        </p:nvSpPr>
        <p:spPr>
          <a:xfrm>
            <a:off x="3175141" y="1594668"/>
            <a:ext cx="13753819" cy="0"/>
          </a:xfrm>
          <a:prstGeom prst="line">
            <a:avLst/>
          </a:prstGeom>
          <a:ln w="38100" cap="rnd">
            <a:solidFill>
              <a:srgbClr val="424242"/>
            </a:solidFill>
            <a:custDash>
              <a:ds d="100000" sp="200000"/>
            </a:custDash>
          </a:ln>
        </p:spPr>
        <p:txBody>
          <a:bodyPr lIns="58903" tIns="58903" rIns="58903" bIns="58903" anchor="ctr"/>
          <a:lstStyle/>
          <a:p>
            <a:pPr algn="just" defTabSz="530123">
              <a:defRPr sz="1700" i="0" spc="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971"/>
          </a:p>
        </p:txBody>
      </p:sp>
      <p:pic>
        <p:nvPicPr>
          <p:cNvPr id="8" name="qwertylogo_black.png" descr="qwertylogo_black.png">
            <a:extLst>
              <a:ext uri="{FF2B5EF4-FFF2-40B4-BE49-F238E27FC236}">
                <a16:creationId xmlns:a16="http://schemas.microsoft.com/office/drawing/2014/main" id="{6A89529F-FC58-F44F-964E-4CDA5EEA7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9887" y="333770"/>
            <a:ext cx="2907624" cy="146455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ocial MediA MArketing">
            <a:extLst>
              <a:ext uri="{FF2B5EF4-FFF2-40B4-BE49-F238E27FC236}">
                <a16:creationId xmlns:a16="http://schemas.microsoft.com/office/drawing/2014/main" id="{03B7AD24-5EE3-0E44-A1A9-64A5F97C40D6}"/>
              </a:ext>
            </a:extLst>
          </p:cNvPr>
          <p:cNvSpPr txBox="1">
            <a:spLocks/>
          </p:cNvSpPr>
          <p:nvPr/>
        </p:nvSpPr>
        <p:spPr>
          <a:xfrm>
            <a:off x="3175141" y="2255938"/>
            <a:ext cx="13753819" cy="839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8903" tIns="58903" rIns="58903" bIns="58903">
            <a:normAutofit fontScale="97500"/>
          </a:bodyPr>
          <a:lstStyle>
            <a:lvl1pPr marL="0" marR="0" indent="0" algn="l" defTabSz="543305" rtl="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36" b="0" i="0" u="none" strike="noStrike" cap="all" spc="0" baseline="0">
                <a:ln>
                  <a:noFill/>
                </a:ln>
                <a:solidFill>
                  <a:srgbClr val="424242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1pPr>
            <a:lvl2pPr marL="0" marR="0" indent="3429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2pPr>
            <a:lvl3pPr marL="0" marR="0" indent="6858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3pPr>
            <a:lvl4pPr marL="0" marR="0" indent="10287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4pPr>
            <a:lvl5pPr marL="0" marR="0" indent="13716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5pPr>
            <a:lvl6pPr marL="0" marR="0" indent="17145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6pPr>
            <a:lvl7pPr marL="0" marR="0" indent="20574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7pPr>
            <a:lvl8pPr marL="0" marR="0" indent="24003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8pPr>
            <a:lvl9pPr marL="0" marR="0" indent="27432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9pPr>
          </a:lstStyle>
          <a:p>
            <a:pPr>
              <a:defRPr>
                <a:solidFill>
                  <a:srgbClr val="424242"/>
                </a:solidFill>
              </a:defRPr>
            </a:pPr>
            <a:r>
              <a:rPr lang="en-US" sz="32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We Reviewed THE competition.</a:t>
            </a:r>
          </a:p>
        </p:txBody>
      </p:sp>
      <p:pic>
        <p:nvPicPr>
          <p:cNvPr id="7" name="qwertylogo_white.png" descr="qwertylogo_white.png">
            <a:extLst>
              <a:ext uri="{FF2B5EF4-FFF2-40B4-BE49-F238E27FC236}">
                <a16:creationId xmlns:a16="http://schemas.microsoft.com/office/drawing/2014/main" id="{C6177B9B-9BD8-A644-8244-87E22CE6C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9887" y="346372"/>
            <a:ext cx="2900966" cy="14612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311498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>
              <a:defRPr sz="170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5" name="SE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43305">
              <a:spcBef>
                <a:spcPts val="2100"/>
              </a:spcBef>
              <a:defRPr sz="4836">
                <a:solidFill>
                  <a:srgbClr val="424242"/>
                </a:solidFill>
              </a:defRPr>
            </a:lvl1pPr>
          </a:lstStyle>
          <a:p>
            <a:r>
              <a:rPr dirty="0"/>
              <a:t>SEO</a:t>
            </a:r>
          </a:p>
        </p:txBody>
      </p:sp>
      <p:sp>
        <p:nvSpPr>
          <p:cNvPr id="206" name="COMPETITOR ANALYSIS…"/>
          <p:cNvSpPr txBox="1">
            <a:spLocks noGrp="1"/>
          </p:cNvSpPr>
          <p:nvPr>
            <p:ph type="body" idx="1"/>
          </p:nvPr>
        </p:nvSpPr>
        <p:spPr>
          <a:xfrm>
            <a:off x="3175141" y="2091052"/>
            <a:ext cx="13753819" cy="8884527"/>
          </a:xfrm>
          <a:prstGeom prst="rect">
            <a:avLst/>
          </a:prstGeom>
        </p:spPr>
        <p:txBody>
          <a:bodyPr>
            <a:noAutofit/>
          </a:bodyPr>
          <a:lstStyle/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IN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Competitor Analysis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IN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Keyword Research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IN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Website Penalty Analysis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IN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Backlink Analysis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IN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Google Analytic Integration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IN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Google Search Console Integration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IN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Brand Building Blogs And Articles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IN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On Page </a:t>
            </a:r>
            <a:r>
              <a:rPr lang="en-IN" sz="2783" dirty="0" err="1">
                <a:solidFill>
                  <a:srgbClr val="424242"/>
                </a:solidFill>
                <a:latin typeface="Iowan Old Style Roman" panose="02040602040506020204" pitchFamily="18" charset="77"/>
              </a:rPr>
              <a:t>Seo</a:t>
            </a:r>
            <a:endParaRPr lang="en-IN" sz="2783" dirty="0">
              <a:solidFill>
                <a:srgbClr val="424242"/>
              </a:solidFill>
              <a:latin typeface="Iowan Old Style Roman" panose="02040602040506020204" pitchFamily="18" charset="77"/>
            </a:endParaRP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IN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Off Page </a:t>
            </a:r>
            <a:r>
              <a:rPr lang="en-IN" sz="2783" dirty="0" err="1">
                <a:solidFill>
                  <a:srgbClr val="424242"/>
                </a:solidFill>
                <a:latin typeface="Iowan Old Style Roman" panose="02040602040506020204" pitchFamily="18" charset="77"/>
              </a:rPr>
              <a:t>Seo</a:t>
            </a:r>
            <a:endParaRPr lang="en-IN" sz="2783" dirty="0">
              <a:solidFill>
                <a:srgbClr val="424242"/>
              </a:solidFill>
              <a:latin typeface="Iowan Old Style Roman" panose="02040602040506020204" pitchFamily="18" charset="77"/>
            </a:endParaRPr>
          </a:p>
          <a:p>
            <a:pPr marL="1016070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IN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Link Building Activities</a:t>
            </a:r>
          </a:p>
          <a:p>
            <a:pPr marL="1016070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IN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Bookmarking Submission</a:t>
            </a:r>
          </a:p>
          <a:p>
            <a:pPr marL="1016070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IN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PR And Feed Submission</a:t>
            </a:r>
          </a:p>
          <a:p>
            <a:pPr marL="1016070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IN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Profile Creation</a:t>
            </a:r>
          </a:p>
          <a:p>
            <a:pPr marL="1016070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IN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Directory Submission</a:t>
            </a:r>
          </a:p>
          <a:p>
            <a:pPr marL="1016070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IN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Video And Ppt Submission</a:t>
            </a:r>
          </a:p>
        </p:txBody>
      </p:sp>
      <p:pic>
        <p:nvPicPr>
          <p:cNvPr id="7" name="qwertylogo_black.png" descr="qwertylogo_black.png">
            <a:extLst>
              <a:ext uri="{FF2B5EF4-FFF2-40B4-BE49-F238E27FC236}">
                <a16:creationId xmlns:a16="http://schemas.microsoft.com/office/drawing/2014/main" id="{B34BAD77-6EB4-C04B-8215-76E6893D9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9887" y="333770"/>
            <a:ext cx="2907624" cy="14645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ocial MediA MArke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43305">
              <a:spcBef>
                <a:spcPts val="2100"/>
              </a:spcBef>
              <a:defRPr sz="4836">
                <a:solidFill>
                  <a:srgbClr val="424242"/>
                </a:solidFill>
              </a:defRPr>
            </a:lvl1pPr>
          </a:lstStyle>
          <a:p>
            <a:r>
              <a:rPr lang="en-US" dirty="0"/>
              <a:t>THIRD PARTY Service (AMAZON)</a:t>
            </a:r>
            <a:endParaRPr dirty="0"/>
          </a:p>
        </p:txBody>
      </p:sp>
      <p:sp>
        <p:nvSpPr>
          <p:cNvPr id="199" name="Account Creation on Facebook, Instagram, LinkedIn, Twitter, etc.…"/>
          <p:cNvSpPr txBox="1">
            <a:spLocks noGrp="1"/>
          </p:cNvSpPr>
          <p:nvPr>
            <p:ph type="body" idx="1"/>
          </p:nvPr>
        </p:nvSpPr>
        <p:spPr>
          <a:xfrm>
            <a:off x="3175141" y="2385569"/>
            <a:ext cx="13753819" cy="73577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Seller Central Account Setup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Product Listing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Product Optimization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Brand Registry and Protection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Inventory Management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Account Health Management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Product Image Designing &amp; Editing Services 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Amazon SEO Services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A+ Content</a:t>
            </a:r>
          </a:p>
        </p:txBody>
      </p:sp>
      <p:pic>
        <p:nvPicPr>
          <p:cNvPr id="200" name="writing.png" descr="writ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512" y="9861321"/>
            <a:ext cx="839366" cy="83936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Cost of campaign will be beared by the client. We will suggest the amount to be spent for any campaign."/>
          <p:cNvSpPr txBox="1"/>
          <p:nvPr/>
        </p:nvSpPr>
        <p:spPr>
          <a:xfrm>
            <a:off x="3990978" y="9725550"/>
            <a:ext cx="12679049" cy="1180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8903" tIns="58903" rIns="58903" bIns="58903" anchor="ctr">
            <a:spAutoFit/>
          </a:bodyPr>
          <a:lstStyle/>
          <a:p>
            <a:pPr defTabSz="677380" hangingPunct="0">
              <a:spcBef>
                <a:spcPts val="1623"/>
              </a:spcBef>
            </a:pPr>
            <a:r>
              <a:rPr sz="3652" i="1" kern="0" spc="36" dirty="0">
                <a:solidFill>
                  <a:srgbClr val="5C5C5C"/>
                </a:solidFill>
                <a:latin typeface="Iowan Old Style"/>
                <a:sym typeface="Iowan Old Style"/>
              </a:rPr>
              <a:t> </a:t>
            </a:r>
            <a:r>
              <a:rPr sz="3247" i="1" kern="0" spc="32" dirty="0">
                <a:solidFill>
                  <a:srgbClr val="5C5C5C"/>
                </a:solidFill>
                <a:latin typeface="Iowan Old Style"/>
                <a:sym typeface="Iowan Old Style"/>
              </a:rPr>
              <a:t>Cost of campaign will be b</a:t>
            </a:r>
            <a:r>
              <a:rPr lang="en-US" sz="3247" i="1" kern="0" spc="32" dirty="0">
                <a:solidFill>
                  <a:srgbClr val="5C5C5C"/>
                </a:solidFill>
                <a:latin typeface="Iowan Old Style"/>
                <a:sym typeface="Iowan Old Style"/>
              </a:rPr>
              <a:t>orne</a:t>
            </a:r>
            <a:r>
              <a:rPr sz="3247" i="1" kern="0" spc="32" dirty="0">
                <a:solidFill>
                  <a:srgbClr val="5C5C5C"/>
                </a:solidFill>
                <a:latin typeface="Iowan Old Style"/>
                <a:sym typeface="Iowan Old Style"/>
              </a:rPr>
              <a:t> by the client. We will suggest the amount to be spent for any campaign.</a:t>
            </a:r>
          </a:p>
        </p:txBody>
      </p:sp>
      <p:sp>
        <p:nvSpPr>
          <p:cNvPr id="202" name="Line"/>
          <p:cNvSpPr/>
          <p:nvPr/>
        </p:nvSpPr>
        <p:spPr>
          <a:xfrm>
            <a:off x="3175141" y="1825989"/>
            <a:ext cx="13753819" cy="0"/>
          </a:xfrm>
          <a:prstGeom prst="line">
            <a:avLst/>
          </a:prstGeom>
          <a:ln w="38100" cap="rnd">
            <a:solidFill>
              <a:srgbClr val="424242"/>
            </a:solidFill>
            <a:custDash>
              <a:ds d="100000" sp="200000"/>
            </a:custDash>
          </a:ln>
        </p:spPr>
        <p:txBody>
          <a:bodyPr lIns="58903" tIns="58903" rIns="58903" bIns="58903" anchor="ctr"/>
          <a:lstStyle/>
          <a:p>
            <a:pPr algn="just" defTabSz="530123" hangingPunct="0">
              <a:defRPr sz="1700" i="0" spc="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971" kern="0">
              <a:solidFill>
                <a:srgbClr val="666666"/>
              </a:solidFill>
              <a:latin typeface="Helvetica"/>
              <a:sym typeface="Helvetica"/>
            </a:endParaRPr>
          </a:p>
        </p:txBody>
      </p:sp>
      <p:pic>
        <p:nvPicPr>
          <p:cNvPr id="8" name="qwertylogo_black.png" descr="qwertylogo_black.png">
            <a:extLst>
              <a:ext uri="{FF2B5EF4-FFF2-40B4-BE49-F238E27FC236}">
                <a16:creationId xmlns:a16="http://schemas.microsoft.com/office/drawing/2014/main" id="{6A89529F-FC58-F44F-964E-4CDA5EEA7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9887" y="333770"/>
            <a:ext cx="2907624" cy="14645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778490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ocial MediA MArketing"/>
          <p:cNvSpPr txBox="1">
            <a:spLocks noGrp="1"/>
          </p:cNvSpPr>
          <p:nvPr>
            <p:ph type="title"/>
          </p:nvPr>
        </p:nvSpPr>
        <p:spPr>
          <a:xfrm>
            <a:off x="984250" y="837797"/>
            <a:ext cx="13753819" cy="839366"/>
          </a:xfrm>
          <a:prstGeom prst="rect">
            <a:avLst/>
          </a:prstGeom>
        </p:spPr>
        <p:txBody>
          <a:bodyPr>
            <a:normAutofit/>
          </a:bodyPr>
          <a:lstStyle>
            <a:lvl1pPr defTabSz="543305">
              <a:spcBef>
                <a:spcPts val="2100"/>
              </a:spcBef>
              <a:defRPr sz="4836">
                <a:solidFill>
                  <a:srgbClr val="424242"/>
                </a:solidFill>
              </a:defRPr>
            </a:lvl1pPr>
          </a:lstStyle>
          <a:p>
            <a:r>
              <a:rPr lang="en-US" dirty="0"/>
              <a:t>THIRD PARTY Service (AMAZON)</a:t>
            </a:r>
            <a:endParaRPr dirty="0"/>
          </a:p>
        </p:txBody>
      </p:sp>
      <p:sp>
        <p:nvSpPr>
          <p:cNvPr id="199" name="Account Creation on Facebook, Instagram, LinkedIn, Twitter, etc.…"/>
          <p:cNvSpPr txBox="1">
            <a:spLocks noGrp="1"/>
          </p:cNvSpPr>
          <p:nvPr>
            <p:ph type="body" idx="1"/>
          </p:nvPr>
        </p:nvSpPr>
        <p:spPr>
          <a:xfrm>
            <a:off x="3175141" y="2385569"/>
            <a:ext cx="13753819" cy="73577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Storefront 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Sponsored Brand Ads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Amazon Product Research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Product Descriptions 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Key Word Research For products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FBA Listing</a:t>
            </a:r>
          </a:p>
          <a:p>
            <a:pPr marL="485946" indent="-485946" defTabSz="406428">
              <a:spcBef>
                <a:spcPts val="1160"/>
              </a:spcBef>
              <a:buSzPct val="100000"/>
              <a:buBlip>
                <a:blip r:embed="rId2"/>
              </a:buBlip>
              <a:defRPr sz="1680"/>
            </a:pPr>
            <a:r>
              <a:rPr lang="en-US" sz="2783" dirty="0">
                <a:solidFill>
                  <a:srgbClr val="424242"/>
                </a:solidFill>
                <a:latin typeface="Iowan Old Style Roman" panose="02040602040506020204" pitchFamily="18" charset="77"/>
              </a:rPr>
              <a:t>Prime Seller Listing   </a:t>
            </a:r>
          </a:p>
          <a:p>
            <a:pPr marL="515398" indent="-515398">
              <a:buSzPct val="100000"/>
              <a:buBlip>
                <a:blip r:embed="rId3"/>
              </a:buBlip>
              <a:defRPr sz="2800">
                <a:solidFill>
                  <a:srgbClr val="424242"/>
                </a:solidFill>
              </a:defRPr>
            </a:pPr>
            <a:endParaRPr sz="2783" dirty="0">
              <a:latin typeface="Iowan Old Style Roman" panose="02040602040506020204" pitchFamily="18" charset="77"/>
            </a:endParaRPr>
          </a:p>
        </p:txBody>
      </p:sp>
      <p:pic>
        <p:nvPicPr>
          <p:cNvPr id="200" name="writing.png" descr="writi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512" y="9861321"/>
            <a:ext cx="839366" cy="83936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Cost of campaign will be beared by the client. We will suggest the amount to be spent for any campaign."/>
          <p:cNvSpPr txBox="1"/>
          <p:nvPr/>
        </p:nvSpPr>
        <p:spPr>
          <a:xfrm>
            <a:off x="3990978" y="9725550"/>
            <a:ext cx="12679049" cy="1180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8903" tIns="58903" rIns="58903" bIns="58903" anchor="ctr">
            <a:spAutoFit/>
          </a:bodyPr>
          <a:lstStyle/>
          <a:p>
            <a:pPr defTabSz="677380" hangingPunct="0">
              <a:spcBef>
                <a:spcPts val="1623"/>
              </a:spcBef>
            </a:pPr>
            <a:r>
              <a:rPr sz="3652" i="1" kern="0" spc="36" dirty="0">
                <a:solidFill>
                  <a:srgbClr val="5C5C5C"/>
                </a:solidFill>
                <a:latin typeface="Iowan Old Style"/>
                <a:sym typeface="Iowan Old Style"/>
              </a:rPr>
              <a:t> </a:t>
            </a:r>
            <a:r>
              <a:rPr sz="3247" i="1" kern="0" spc="32" dirty="0">
                <a:solidFill>
                  <a:srgbClr val="5C5C5C"/>
                </a:solidFill>
                <a:latin typeface="Iowan Old Style"/>
                <a:sym typeface="Iowan Old Style"/>
              </a:rPr>
              <a:t>Cost of campaign will be b</a:t>
            </a:r>
            <a:r>
              <a:rPr lang="en-US" sz="3247" i="1" kern="0" spc="32" dirty="0">
                <a:solidFill>
                  <a:srgbClr val="5C5C5C"/>
                </a:solidFill>
                <a:latin typeface="Iowan Old Style"/>
                <a:sym typeface="Iowan Old Style"/>
              </a:rPr>
              <a:t>orne</a:t>
            </a:r>
            <a:r>
              <a:rPr sz="3247" i="1" kern="0" spc="32" dirty="0">
                <a:solidFill>
                  <a:srgbClr val="5C5C5C"/>
                </a:solidFill>
                <a:latin typeface="Iowan Old Style"/>
                <a:sym typeface="Iowan Old Style"/>
              </a:rPr>
              <a:t> by the client. We will suggest the amount to be spent for any campaign.</a:t>
            </a:r>
          </a:p>
        </p:txBody>
      </p:sp>
      <p:sp>
        <p:nvSpPr>
          <p:cNvPr id="202" name="Line"/>
          <p:cNvSpPr/>
          <p:nvPr/>
        </p:nvSpPr>
        <p:spPr>
          <a:xfrm>
            <a:off x="3175141" y="1825989"/>
            <a:ext cx="13753819" cy="0"/>
          </a:xfrm>
          <a:prstGeom prst="line">
            <a:avLst/>
          </a:prstGeom>
          <a:ln w="38100" cap="rnd">
            <a:solidFill>
              <a:srgbClr val="424242"/>
            </a:solidFill>
            <a:custDash>
              <a:ds d="100000" sp="200000"/>
            </a:custDash>
          </a:ln>
        </p:spPr>
        <p:txBody>
          <a:bodyPr lIns="58903" tIns="58903" rIns="58903" bIns="58903" anchor="ctr"/>
          <a:lstStyle/>
          <a:p>
            <a:pPr algn="just" defTabSz="530123" hangingPunct="0">
              <a:defRPr sz="1700" i="0" spc="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971" kern="0">
              <a:solidFill>
                <a:srgbClr val="666666"/>
              </a:solidFill>
              <a:latin typeface="Helvetica"/>
              <a:sym typeface="Helvetica"/>
            </a:endParaRPr>
          </a:p>
        </p:txBody>
      </p:sp>
      <p:pic>
        <p:nvPicPr>
          <p:cNvPr id="8" name="qwertylogo_black.png" descr="qwertylogo_black.png">
            <a:extLst>
              <a:ext uri="{FF2B5EF4-FFF2-40B4-BE49-F238E27FC236}">
                <a16:creationId xmlns:a16="http://schemas.microsoft.com/office/drawing/2014/main" id="{6A89529F-FC58-F44F-964E-4CDA5EEA7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9887" y="333770"/>
            <a:ext cx="2907624" cy="14645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14279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5082" y="4856261"/>
            <a:ext cx="5748655" cy="1257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425" dirty="0"/>
              <a:t>Thank</a:t>
            </a:r>
            <a:r>
              <a:rPr spc="-265" dirty="0"/>
              <a:t> </a:t>
            </a:r>
            <a:r>
              <a:rPr spc="240" dirty="0"/>
              <a:t>you.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ocial MediA MArketing"/>
          <p:cNvSpPr txBox="1">
            <a:spLocks noGrp="1"/>
          </p:cNvSpPr>
          <p:nvPr>
            <p:ph type="title"/>
          </p:nvPr>
        </p:nvSpPr>
        <p:spPr>
          <a:xfrm>
            <a:off x="3175141" y="608044"/>
            <a:ext cx="13753819" cy="839366"/>
          </a:xfrm>
          <a:prstGeom prst="rect">
            <a:avLst/>
          </a:prstGeom>
        </p:spPr>
        <p:txBody>
          <a:bodyPr>
            <a:normAutofit/>
          </a:bodyPr>
          <a:lstStyle>
            <a:lvl1pPr defTabSz="543305">
              <a:spcBef>
                <a:spcPts val="2100"/>
              </a:spcBef>
              <a:defRPr sz="4836">
                <a:solidFill>
                  <a:srgbClr val="424242"/>
                </a:solidFill>
              </a:defRPr>
            </a:lvl1pPr>
          </a:lstStyle>
          <a:p>
            <a:pPr algn="l" rtl="0"/>
            <a:r>
              <a:rPr lang="en-US" sz="5400" b="0" cap="all" dirty="0">
                <a:solidFill>
                  <a:schemeClr val="bg1"/>
                </a:solidFill>
                <a:latin typeface="D-DIN Condensed" panose="020B0504030202030204" pitchFamily="34" charset="77"/>
                <a:ea typeface="+mn-ea"/>
                <a:cs typeface="+mn-cs"/>
              </a:rPr>
              <a:t>Why does this scope of work arise ?</a:t>
            </a:r>
            <a:endParaRPr sz="5400" b="0" cap="all" dirty="0">
              <a:solidFill>
                <a:schemeClr val="bg1"/>
              </a:solidFill>
              <a:latin typeface="D-DIN Condensed" panose="020B0504030202030204" pitchFamily="34" charset="77"/>
              <a:ea typeface="+mn-ea"/>
              <a:cs typeface="+mn-cs"/>
            </a:endParaRPr>
          </a:p>
        </p:txBody>
      </p:sp>
      <p:sp>
        <p:nvSpPr>
          <p:cNvPr id="199" name="Account Creation on Facebook, Instagram, LinkedIn, Twitter, etc.…"/>
          <p:cNvSpPr txBox="1">
            <a:spLocks noGrp="1"/>
          </p:cNvSpPr>
          <p:nvPr>
            <p:ph type="body" idx="1"/>
          </p:nvPr>
        </p:nvSpPr>
        <p:spPr>
          <a:xfrm>
            <a:off x="2666836" y="1741927"/>
            <a:ext cx="13753819" cy="134057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5398" indent="-515398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Iowan Old Style Roman" panose="02040602040506020204" pitchFamily="18" charset="77"/>
              </a:rPr>
              <a:t>Iron Bull Strength is diverting traffic to their website </a:t>
            </a:r>
          </a:p>
          <a:p>
            <a:pPr marL="515398" indent="-515398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endParaRPr lang="en-US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  <a:p>
            <a:pPr>
              <a:buSzPct val="100000"/>
              <a:defRPr sz="2800">
                <a:solidFill>
                  <a:srgbClr val="424242"/>
                </a:solidFill>
              </a:defRPr>
            </a:pPr>
            <a:endParaRPr lang="en-US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</p:txBody>
      </p:sp>
      <p:sp>
        <p:nvSpPr>
          <p:cNvPr id="202" name="Line"/>
          <p:cNvSpPr/>
          <p:nvPr/>
        </p:nvSpPr>
        <p:spPr>
          <a:xfrm>
            <a:off x="3175141" y="1594668"/>
            <a:ext cx="13753819" cy="0"/>
          </a:xfrm>
          <a:prstGeom prst="line">
            <a:avLst/>
          </a:prstGeom>
          <a:ln w="38100" cap="rnd">
            <a:solidFill>
              <a:srgbClr val="424242"/>
            </a:solidFill>
            <a:custDash>
              <a:ds d="100000" sp="200000"/>
            </a:custDash>
          </a:ln>
        </p:spPr>
        <p:txBody>
          <a:bodyPr lIns="58903" tIns="58903" rIns="58903" bIns="58903" anchor="ctr"/>
          <a:lstStyle/>
          <a:p>
            <a:pPr algn="just" defTabSz="530123">
              <a:defRPr sz="1700" i="0" spc="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971"/>
          </a:p>
        </p:txBody>
      </p:sp>
      <p:pic>
        <p:nvPicPr>
          <p:cNvPr id="8" name="qwertylogo_black.png" descr="qwertylogo_black.png">
            <a:extLst>
              <a:ext uri="{FF2B5EF4-FFF2-40B4-BE49-F238E27FC236}">
                <a16:creationId xmlns:a16="http://schemas.microsoft.com/office/drawing/2014/main" id="{6A89529F-FC58-F44F-964E-4CDA5EEA7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9887" y="333770"/>
            <a:ext cx="2907624" cy="1464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Graphical user interface, application, email, website&#10;&#10;Description automatically generated">
            <a:extLst>
              <a:ext uri="{FF2B5EF4-FFF2-40B4-BE49-F238E27FC236}">
                <a16:creationId xmlns:a16="http://schemas.microsoft.com/office/drawing/2014/main" id="{10E5872C-27D1-5548-A495-E3DC7DE68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17" y="2301875"/>
            <a:ext cx="14548833" cy="8743633"/>
          </a:xfrm>
          <a:prstGeom prst="rect">
            <a:avLst/>
          </a:prstGeom>
        </p:spPr>
      </p:pic>
      <p:pic>
        <p:nvPicPr>
          <p:cNvPr id="9" name="qwertylogo_white.png" descr="qwertylogo_white.png">
            <a:extLst>
              <a:ext uri="{FF2B5EF4-FFF2-40B4-BE49-F238E27FC236}">
                <a16:creationId xmlns:a16="http://schemas.microsoft.com/office/drawing/2014/main" id="{70890421-E8D9-244C-AEE3-4F4859DE8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9887" y="346372"/>
            <a:ext cx="2900966" cy="14612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120392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ocial MediA MArketing"/>
          <p:cNvSpPr txBox="1">
            <a:spLocks noGrp="1"/>
          </p:cNvSpPr>
          <p:nvPr>
            <p:ph type="title"/>
          </p:nvPr>
        </p:nvSpPr>
        <p:spPr>
          <a:xfrm>
            <a:off x="3175141" y="608044"/>
            <a:ext cx="13753819" cy="839366"/>
          </a:xfrm>
          <a:prstGeom prst="rect">
            <a:avLst/>
          </a:prstGeom>
        </p:spPr>
        <p:txBody>
          <a:bodyPr>
            <a:normAutofit/>
          </a:bodyPr>
          <a:lstStyle>
            <a:lvl1pPr defTabSz="543305">
              <a:spcBef>
                <a:spcPts val="2100"/>
              </a:spcBef>
              <a:defRPr sz="4836">
                <a:solidFill>
                  <a:srgbClr val="424242"/>
                </a:solidFill>
              </a:defRPr>
            </a:lvl1pPr>
          </a:lstStyle>
          <a:p>
            <a:pPr algn="l" rtl="0"/>
            <a:r>
              <a:rPr lang="en-US" sz="5400" b="0" cap="all" dirty="0">
                <a:solidFill>
                  <a:schemeClr val="bg1"/>
                </a:solidFill>
                <a:latin typeface="D-DIN Condensed" panose="020B0504030202030204" pitchFamily="34" charset="77"/>
                <a:ea typeface="+mn-ea"/>
                <a:cs typeface="+mn-cs"/>
              </a:rPr>
              <a:t>Why does this scope of work arise ?</a:t>
            </a:r>
            <a:endParaRPr sz="5400" b="0" cap="all" dirty="0">
              <a:solidFill>
                <a:schemeClr val="bg1"/>
              </a:solidFill>
              <a:latin typeface="D-DIN Condensed" panose="020B0504030202030204" pitchFamily="34" charset="77"/>
              <a:ea typeface="+mn-ea"/>
              <a:cs typeface="+mn-cs"/>
            </a:endParaRPr>
          </a:p>
        </p:txBody>
      </p:sp>
      <p:sp>
        <p:nvSpPr>
          <p:cNvPr id="199" name="Account Creation on Facebook, Instagram, LinkedIn, Twitter, etc.…"/>
          <p:cNvSpPr txBox="1">
            <a:spLocks noGrp="1"/>
          </p:cNvSpPr>
          <p:nvPr>
            <p:ph type="body" idx="1"/>
          </p:nvPr>
        </p:nvSpPr>
        <p:spPr>
          <a:xfrm>
            <a:off x="2663247" y="1798325"/>
            <a:ext cx="13753819" cy="134057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5398" indent="-515398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Iowan Old Style Roman" panose="02040602040506020204" pitchFamily="18" charset="77"/>
              </a:rPr>
              <a:t>SF </a:t>
            </a:r>
            <a:r>
              <a:rPr lang="en-US" dirty="0" err="1">
                <a:solidFill>
                  <a:schemeClr val="bg1"/>
                </a:solidFill>
                <a:latin typeface="Iowan Old Style Roman" panose="02040602040506020204" pitchFamily="18" charset="77"/>
              </a:rPr>
              <a:t>Healthtech</a:t>
            </a:r>
            <a:r>
              <a:rPr lang="en-US" dirty="0">
                <a:solidFill>
                  <a:schemeClr val="bg1"/>
                </a:solidFill>
                <a:latin typeface="Iowan Old Style Roman" panose="02040602040506020204" pitchFamily="18" charset="77"/>
              </a:rPr>
              <a:t> is diverting traffic to their website </a:t>
            </a:r>
          </a:p>
          <a:p>
            <a:pPr marL="515398" indent="-515398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endParaRPr lang="en-US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  <a:p>
            <a:pPr>
              <a:buSzPct val="100000"/>
              <a:defRPr sz="2800">
                <a:solidFill>
                  <a:srgbClr val="424242"/>
                </a:solidFill>
              </a:defRPr>
            </a:pPr>
            <a:endParaRPr lang="en-US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</p:txBody>
      </p:sp>
      <p:sp>
        <p:nvSpPr>
          <p:cNvPr id="202" name="Line"/>
          <p:cNvSpPr/>
          <p:nvPr/>
        </p:nvSpPr>
        <p:spPr>
          <a:xfrm>
            <a:off x="3175141" y="1594668"/>
            <a:ext cx="13753819" cy="0"/>
          </a:xfrm>
          <a:prstGeom prst="line">
            <a:avLst/>
          </a:prstGeom>
          <a:ln w="38100" cap="rnd">
            <a:solidFill>
              <a:srgbClr val="424242"/>
            </a:solidFill>
            <a:custDash>
              <a:ds d="100000" sp="200000"/>
            </a:custDash>
          </a:ln>
        </p:spPr>
        <p:txBody>
          <a:bodyPr lIns="58903" tIns="58903" rIns="58903" bIns="58903" anchor="ctr"/>
          <a:lstStyle/>
          <a:p>
            <a:pPr algn="just" defTabSz="530123">
              <a:defRPr sz="1700" i="0" spc="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971"/>
          </a:p>
        </p:txBody>
      </p:sp>
      <p:pic>
        <p:nvPicPr>
          <p:cNvPr id="8" name="qwertylogo_black.png" descr="qwertylogo_black.png">
            <a:extLst>
              <a:ext uri="{FF2B5EF4-FFF2-40B4-BE49-F238E27FC236}">
                <a16:creationId xmlns:a16="http://schemas.microsoft.com/office/drawing/2014/main" id="{6A89529F-FC58-F44F-964E-4CDA5EEA7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9887" y="333770"/>
            <a:ext cx="2907624" cy="1464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qwertylogo_white.png" descr="qwertylogo_white.png">
            <a:extLst>
              <a:ext uri="{FF2B5EF4-FFF2-40B4-BE49-F238E27FC236}">
                <a16:creationId xmlns:a16="http://schemas.microsoft.com/office/drawing/2014/main" id="{7830D9C2-D40F-BB49-9FD4-2ECE32CC6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9887" y="346372"/>
            <a:ext cx="2900966" cy="1461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Graphical user interface, text, email, website&#10;&#10;Description automatically generated">
            <a:extLst>
              <a:ext uri="{FF2B5EF4-FFF2-40B4-BE49-F238E27FC236}">
                <a16:creationId xmlns:a16="http://schemas.microsoft.com/office/drawing/2014/main" id="{7470583B-3300-6A45-9AEB-3C3840C51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17" y="2345208"/>
            <a:ext cx="14548833" cy="86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4008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ocial MediA MArketing"/>
          <p:cNvSpPr txBox="1">
            <a:spLocks noGrp="1"/>
          </p:cNvSpPr>
          <p:nvPr>
            <p:ph type="title"/>
          </p:nvPr>
        </p:nvSpPr>
        <p:spPr>
          <a:xfrm>
            <a:off x="3175141" y="608044"/>
            <a:ext cx="13753819" cy="839366"/>
          </a:xfrm>
          <a:prstGeom prst="rect">
            <a:avLst/>
          </a:prstGeom>
        </p:spPr>
        <p:txBody>
          <a:bodyPr>
            <a:normAutofit/>
          </a:bodyPr>
          <a:lstStyle>
            <a:lvl1pPr defTabSz="543305">
              <a:spcBef>
                <a:spcPts val="2100"/>
              </a:spcBef>
              <a:defRPr sz="4836">
                <a:solidFill>
                  <a:srgbClr val="424242"/>
                </a:solidFill>
              </a:defRPr>
            </a:lvl1pPr>
          </a:lstStyle>
          <a:p>
            <a:pPr algn="l" rtl="0"/>
            <a:r>
              <a:rPr lang="en-US" sz="5400" b="0" cap="all" dirty="0">
                <a:solidFill>
                  <a:schemeClr val="bg1"/>
                </a:solidFill>
                <a:latin typeface="D-DIN Condensed" panose="020B0504030202030204" pitchFamily="34" charset="77"/>
                <a:ea typeface="+mn-ea"/>
                <a:cs typeface="+mn-cs"/>
              </a:rPr>
              <a:t>Why does this scope of work arise ?</a:t>
            </a:r>
            <a:endParaRPr sz="5400" b="0" cap="all" dirty="0">
              <a:solidFill>
                <a:schemeClr val="bg1"/>
              </a:solidFill>
              <a:latin typeface="D-DIN Condensed" panose="020B0504030202030204" pitchFamily="34" charset="77"/>
              <a:ea typeface="+mn-ea"/>
              <a:cs typeface="+mn-cs"/>
            </a:endParaRPr>
          </a:p>
        </p:txBody>
      </p:sp>
      <p:sp>
        <p:nvSpPr>
          <p:cNvPr id="199" name="Account Creation on Facebook, Instagram, LinkedIn, Twitter, etc.…"/>
          <p:cNvSpPr txBox="1">
            <a:spLocks noGrp="1"/>
          </p:cNvSpPr>
          <p:nvPr>
            <p:ph type="body" idx="1"/>
          </p:nvPr>
        </p:nvSpPr>
        <p:spPr>
          <a:xfrm>
            <a:off x="3175141" y="1741926"/>
            <a:ext cx="13753819" cy="134057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Pct val="100000"/>
              <a:defRPr sz="2800">
                <a:solidFill>
                  <a:srgbClr val="424242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Iowan Old Style Roman" panose="02040602040506020204" pitchFamily="18" charset="77"/>
              </a:rPr>
              <a:t>Fitness World is diverting traffic to their website </a:t>
            </a:r>
          </a:p>
          <a:p>
            <a:pPr marL="515398" indent="-515398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endParaRPr lang="en-US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  <a:p>
            <a:pPr>
              <a:buSzPct val="100000"/>
              <a:defRPr sz="2800">
                <a:solidFill>
                  <a:srgbClr val="424242"/>
                </a:solidFill>
              </a:defRPr>
            </a:pPr>
            <a:endParaRPr lang="en-US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</p:txBody>
      </p:sp>
      <p:sp>
        <p:nvSpPr>
          <p:cNvPr id="202" name="Line"/>
          <p:cNvSpPr/>
          <p:nvPr/>
        </p:nvSpPr>
        <p:spPr>
          <a:xfrm>
            <a:off x="3175141" y="1594668"/>
            <a:ext cx="13753819" cy="0"/>
          </a:xfrm>
          <a:prstGeom prst="line">
            <a:avLst/>
          </a:prstGeom>
          <a:ln w="38100" cap="rnd">
            <a:solidFill>
              <a:srgbClr val="424242"/>
            </a:solidFill>
            <a:custDash>
              <a:ds d="100000" sp="200000"/>
            </a:custDash>
          </a:ln>
        </p:spPr>
        <p:txBody>
          <a:bodyPr lIns="58903" tIns="58903" rIns="58903" bIns="58903" anchor="ctr"/>
          <a:lstStyle/>
          <a:p>
            <a:pPr algn="just" defTabSz="530123">
              <a:defRPr sz="1700" i="0" spc="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971"/>
          </a:p>
        </p:txBody>
      </p:sp>
      <p:pic>
        <p:nvPicPr>
          <p:cNvPr id="8" name="qwertylogo_black.png" descr="qwertylogo_black.png">
            <a:extLst>
              <a:ext uri="{FF2B5EF4-FFF2-40B4-BE49-F238E27FC236}">
                <a16:creationId xmlns:a16="http://schemas.microsoft.com/office/drawing/2014/main" id="{6A89529F-FC58-F44F-964E-4CDA5EEA7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9887" y="333770"/>
            <a:ext cx="2907624" cy="1464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qwertylogo_white.png" descr="qwertylogo_white.png">
            <a:extLst>
              <a:ext uri="{FF2B5EF4-FFF2-40B4-BE49-F238E27FC236}">
                <a16:creationId xmlns:a16="http://schemas.microsoft.com/office/drawing/2014/main" id="{623D67C7-2915-A041-8877-EEE9B3235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9887" y="346372"/>
            <a:ext cx="2900966" cy="1461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1A5ADDD-4E73-2040-9E9D-5E1AF3AFB4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5"/>
          <a:stretch/>
        </p:blipFill>
        <p:spPr>
          <a:xfrm>
            <a:off x="2670149" y="2335959"/>
            <a:ext cx="14544701" cy="86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5150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ocial MediA MArketing"/>
          <p:cNvSpPr txBox="1">
            <a:spLocks noGrp="1"/>
          </p:cNvSpPr>
          <p:nvPr>
            <p:ph type="title"/>
          </p:nvPr>
        </p:nvSpPr>
        <p:spPr>
          <a:xfrm>
            <a:off x="3175141" y="608044"/>
            <a:ext cx="13753819" cy="839366"/>
          </a:xfrm>
          <a:prstGeom prst="rect">
            <a:avLst/>
          </a:prstGeom>
        </p:spPr>
        <p:txBody>
          <a:bodyPr>
            <a:normAutofit/>
          </a:bodyPr>
          <a:lstStyle>
            <a:lvl1pPr defTabSz="543305">
              <a:spcBef>
                <a:spcPts val="2100"/>
              </a:spcBef>
              <a:defRPr sz="4836">
                <a:solidFill>
                  <a:srgbClr val="424242"/>
                </a:solidFill>
              </a:defRPr>
            </a:lvl1pPr>
          </a:lstStyle>
          <a:p>
            <a:pPr algn="l" rtl="0"/>
            <a:r>
              <a:rPr lang="en-US" sz="5400" b="0" cap="all" dirty="0">
                <a:solidFill>
                  <a:schemeClr val="bg1"/>
                </a:solidFill>
                <a:latin typeface="D-DIN Condensed" panose="020B0504030202030204" pitchFamily="34" charset="77"/>
                <a:ea typeface="+mn-ea"/>
                <a:cs typeface="+mn-cs"/>
              </a:rPr>
              <a:t>Why does this scope of work arise ?</a:t>
            </a:r>
            <a:endParaRPr sz="5400" b="0" cap="all" dirty="0">
              <a:solidFill>
                <a:schemeClr val="bg1"/>
              </a:solidFill>
              <a:latin typeface="D-DIN Condensed" panose="020B0504030202030204" pitchFamily="34" charset="77"/>
              <a:ea typeface="+mn-ea"/>
              <a:cs typeface="+mn-cs"/>
            </a:endParaRPr>
          </a:p>
        </p:txBody>
      </p:sp>
      <p:sp>
        <p:nvSpPr>
          <p:cNvPr id="199" name="Account Creation on Facebook, Instagram, LinkedIn, Twitter, etc.…"/>
          <p:cNvSpPr txBox="1">
            <a:spLocks noGrp="1"/>
          </p:cNvSpPr>
          <p:nvPr>
            <p:ph type="body" idx="1"/>
          </p:nvPr>
        </p:nvSpPr>
        <p:spPr>
          <a:xfrm>
            <a:off x="3175141" y="1741927"/>
            <a:ext cx="13753819" cy="134057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Pct val="100000"/>
              <a:defRPr sz="2800">
                <a:solidFill>
                  <a:srgbClr val="424242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Iowan Old Style Roman" panose="02040602040506020204" pitchFamily="18" charset="77"/>
              </a:rPr>
              <a:t> For </a:t>
            </a:r>
            <a:r>
              <a:rPr lang="en-US" dirty="0" err="1">
                <a:solidFill>
                  <a:schemeClr val="bg1"/>
                </a:solidFill>
                <a:latin typeface="Iowan Old Style Roman" panose="02040602040506020204" pitchFamily="18" charset="77"/>
              </a:rPr>
              <a:t>Fitking</a:t>
            </a:r>
            <a:r>
              <a:rPr lang="en-US" dirty="0">
                <a:solidFill>
                  <a:schemeClr val="bg1"/>
                </a:solidFill>
                <a:latin typeface="Iowan Old Style Roman" panose="02040602040506020204" pitchFamily="18" charset="77"/>
              </a:rPr>
              <a:t>, We Need To Make The Presence Felt </a:t>
            </a:r>
          </a:p>
          <a:p>
            <a:pPr marL="515398" indent="-515398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endParaRPr lang="en-US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  <a:p>
            <a:pPr marL="515398" indent="-515398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endParaRPr lang="en-US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  <a:p>
            <a:pPr marL="515398" indent="-515398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endParaRPr lang="en-US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</p:txBody>
      </p:sp>
      <p:sp>
        <p:nvSpPr>
          <p:cNvPr id="202" name="Line"/>
          <p:cNvSpPr/>
          <p:nvPr/>
        </p:nvSpPr>
        <p:spPr>
          <a:xfrm>
            <a:off x="3175141" y="1594668"/>
            <a:ext cx="13753819" cy="0"/>
          </a:xfrm>
          <a:prstGeom prst="line">
            <a:avLst/>
          </a:prstGeom>
          <a:ln w="38100" cap="rnd">
            <a:solidFill>
              <a:srgbClr val="424242"/>
            </a:solidFill>
            <a:custDash>
              <a:ds d="100000" sp="200000"/>
            </a:custDash>
          </a:ln>
        </p:spPr>
        <p:txBody>
          <a:bodyPr lIns="58903" tIns="58903" rIns="58903" bIns="58903" anchor="ctr"/>
          <a:lstStyle/>
          <a:p>
            <a:pPr algn="just" defTabSz="530123">
              <a:defRPr sz="1700" i="0" spc="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971"/>
          </a:p>
        </p:txBody>
      </p:sp>
      <p:pic>
        <p:nvPicPr>
          <p:cNvPr id="8" name="qwertylogo_black.png" descr="qwertylogo_black.png">
            <a:extLst>
              <a:ext uri="{FF2B5EF4-FFF2-40B4-BE49-F238E27FC236}">
                <a16:creationId xmlns:a16="http://schemas.microsoft.com/office/drawing/2014/main" id="{6A89529F-FC58-F44F-964E-4CDA5EEA7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9887" y="333770"/>
            <a:ext cx="2907624" cy="1464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qwertylogo_white.png" descr="qwertylogo_white.png">
            <a:extLst>
              <a:ext uri="{FF2B5EF4-FFF2-40B4-BE49-F238E27FC236}">
                <a16:creationId xmlns:a16="http://schemas.microsoft.com/office/drawing/2014/main" id="{42169A94-2082-6340-BB4E-C3867667D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9887" y="346372"/>
            <a:ext cx="2900966" cy="1461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A2E400-808F-EC49-8C98-AF97271A1D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22"/>
          <a:stretch/>
        </p:blipFill>
        <p:spPr>
          <a:xfrm>
            <a:off x="2670149" y="2357006"/>
            <a:ext cx="14544700" cy="856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3620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ocial MediA MArketing"/>
          <p:cNvSpPr txBox="1">
            <a:spLocks noGrp="1"/>
          </p:cNvSpPr>
          <p:nvPr>
            <p:ph type="title"/>
          </p:nvPr>
        </p:nvSpPr>
        <p:spPr>
          <a:xfrm>
            <a:off x="3175140" y="559228"/>
            <a:ext cx="13753819" cy="839366"/>
          </a:xfrm>
          <a:prstGeom prst="rect">
            <a:avLst/>
          </a:prstGeom>
        </p:spPr>
        <p:txBody>
          <a:bodyPr>
            <a:normAutofit/>
          </a:bodyPr>
          <a:lstStyle>
            <a:lvl1pPr defTabSz="543305">
              <a:spcBef>
                <a:spcPts val="2100"/>
              </a:spcBef>
              <a:defRPr sz="4836">
                <a:solidFill>
                  <a:srgbClr val="424242"/>
                </a:solidFill>
              </a:defRPr>
            </a:lvl1pPr>
          </a:lstStyle>
          <a:p>
            <a:pPr algn="l" rtl="0"/>
            <a:r>
              <a:rPr lang="en-US" sz="5400" b="0" cap="all" dirty="0">
                <a:solidFill>
                  <a:schemeClr val="bg1"/>
                </a:solidFill>
                <a:latin typeface="D-DIN Condensed" panose="020B0504030202030204" pitchFamily="34" charset="77"/>
                <a:ea typeface="+mn-ea"/>
                <a:cs typeface="+mn-cs"/>
              </a:rPr>
              <a:t>HOW IS THE COMPETITION DRIVING THE TRAFFIC ?</a:t>
            </a:r>
            <a:endParaRPr sz="5400" b="0" cap="all" dirty="0">
              <a:solidFill>
                <a:schemeClr val="bg1"/>
              </a:solidFill>
              <a:latin typeface="D-DIN Condensed" panose="020B0504030202030204" pitchFamily="34" charset="77"/>
              <a:ea typeface="+mn-ea"/>
              <a:cs typeface="+mn-cs"/>
            </a:endParaRPr>
          </a:p>
        </p:txBody>
      </p:sp>
      <p:sp>
        <p:nvSpPr>
          <p:cNvPr id="202" name="Line"/>
          <p:cNvSpPr/>
          <p:nvPr/>
        </p:nvSpPr>
        <p:spPr>
          <a:xfrm>
            <a:off x="3175141" y="1594668"/>
            <a:ext cx="13753819" cy="0"/>
          </a:xfrm>
          <a:prstGeom prst="line">
            <a:avLst/>
          </a:prstGeom>
          <a:ln w="38100" cap="rnd">
            <a:solidFill>
              <a:srgbClr val="424242"/>
            </a:solidFill>
            <a:custDash>
              <a:ds d="100000" sp="200000"/>
            </a:custDash>
          </a:ln>
        </p:spPr>
        <p:txBody>
          <a:bodyPr lIns="58903" tIns="58903" rIns="58903" bIns="58903" anchor="ctr"/>
          <a:lstStyle/>
          <a:p>
            <a:pPr algn="just" defTabSz="530123">
              <a:defRPr sz="1700" i="0" spc="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971"/>
          </a:p>
        </p:txBody>
      </p:sp>
      <p:pic>
        <p:nvPicPr>
          <p:cNvPr id="8" name="qwertylogo_black.png" descr="qwertylogo_black.png">
            <a:extLst>
              <a:ext uri="{FF2B5EF4-FFF2-40B4-BE49-F238E27FC236}">
                <a16:creationId xmlns:a16="http://schemas.microsoft.com/office/drawing/2014/main" id="{6A89529F-FC58-F44F-964E-4CDA5EEA7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9887" y="333770"/>
            <a:ext cx="2907624" cy="146455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F6B92-42FA-AA44-96DC-8B5B05973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276999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396174A-CBFF-7242-8A3E-13A0EB8D31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400334"/>
              </p:ext>
            </p:extLst>
          </p:nvPr>
        </p:nvGraphicFramePr>
        <p:xfrm>
          <a:off x="6165850" y="1616075"/>
          <a:ext cx="6477000" cy="97028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77000">
                  <a:extLst>
                    <a:ext uri="{9D8B030D-6E8A-4147-A177-3AD203B41FA5}">
                      <a16:colId xmlns:a16="http://schemas.microsoft.com/office/drawing/2014/main" val="2154051566"/>
                    </a:ext>
                  </a:extLst>
                </a:gridCol>
              </a:tblGrid>
              <a:tr h="354139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u="sng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DIN Condensed" pitchFamily="2" charset="0"/>
                          <a:hlinkClick r:id="rId3" tooltip="https://ironbullstrength.com/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https://ironbullstrength.com/</a:t>
                      </a:r>
                      <a:r>
                        <a:rPr lang="en-IN" sz="2400" b="1" u="sng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DIN Condensed" pitchFamily="2" charset="0"/>
                        </a:rPr>
                        <a:t> </a:t>
                      </a:r>
                      <a:endParaRPr lang="en-IN" sz="2400" b="1" i="0" u="sng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098136"/>
                  </a:ext>
                </a:extLst>
              </a:tr>
              <a:tr h="699594">
                <a:tc>
                  <a:txBody>
                    <a:bodyPr/>
                    <a:lstStyle/>
                    <a:p>
                      <a:pPr lvl="1" algn="l" fontAlgn="b"/>
                      <a:endParaRPr lang="en-IN" sz="2400" u="none" strike="noStrike" dirty="0">
                        <a:effectLst/>
                        <a:latin typeface="DIN Condensed" pitchFamily="2" charset="0"/>
                      </a:endParaRPr>
                    </a:p>
                    <a:p>
                      <a:pPr lvl="1" algn="l" fontAlgn="b"/>
                      <a:r>
                        <a:rPr lang="en-IN" sz="2400" u="none" strike="noStrike" dirty="0">
                          <a:effectLst/>
                          <a:latin typeface="DIN Condensed" pitchFamily="2" charset="0"/>
                        </a:rPr>
                        <a:t>Average Total Traffic = 36960 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431285"/>
                  </a:ext>
                </a:extLst>
              </a:tr>
              <a:tr h="354139">
                <a:tc>
                  <a:txBody>
                    <a:bodyPr/>
                    <a:lstStyle/>
                    <a:p>
                      <a:pPr lvl="1" algn="l" fontAlgn="b"/>
                      <a:r>
                        <a:rPr lang="en-IN" sz="2400" u="none" strike="noStrike">
                          <a:effectLst/>
                          <a:latin typeface="DIN Condensed" pitchFamily="2" charset="0"/>
                        </a:rPr>
                        <a:t>Average Organic traffic = 18427 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969673"/>
                  </a:ext>
                </a:extLst>
              </a:tr>
              <a:tr h="354139">
                <a:tc>
                  <a:txBody>
                    <a:bodyPr/>
                    <a:lstStyle/>
                    <a:p>
                      <a:pPr lvl="1" algn="l" fontAlgn="b"/>
                      <a:r>
                        <a:rPr lang="en-IN" sz="2400" u="none" strike="noStrike" dirty="0">
                          <a:effectLst/>
                          <a:latin typeface="DIN Condensed" pitchFamily="2" charset="0"/>
                        </a:rPr>
                        <a:t>Average Paid traffic = 2893 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390083"/>
                  </a:ext>
                </a:extLst>
              </a:tr>
              <a:tr h="354139">
                <a:tc>
                  <a:txBody>
                    <a:bodyPr/>
                    <a:lstStyle/>
                    <a:p>
                      <a:pPr lvl="1" algn="l" fontAlgn="b"/>
                      <a:r>
                        <a:rPr lang="en-IN" sz="2400" u="none" strike="noStrike">
                          <a:effectLst/>
                          <a:latin typeface="DIN Condensed" pitchFamily="2" charset="0"/>
                        </a:rPr>
                        <a:t>Average Direct traffic = 14509 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166744"/>
                  </a:ext>
                </a:extLst>
              </a:tr>
              <a:tr h="354139">
                <a:tc>
                  <a:txBody>
                    <a:bodyPr/>
                    <a:lstStyle/>
                    <a:p>
                      <a:pPr lvl="1" algn="l" fontAlgn="b"/>
                      <a:r>
                        <a:rPr lang="en-IN" sz="2400" u="none" strike="noStrike">
                          <a:effectLst/>
                          <a:latin typeface="DIN Condensed" pitchFamily="2" charset="0"/>
                        </a:rPr>
                        <a:t>Avg. Social Traffic = 621 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116658"/>
                  </a:ext>
                </a:extLst>
              </a:tr>
              <a:tr h="354139">
                <a:tc>
                  <a:txBody>
                    <a:bodyPr/>
                    <a:lstStyle/>
                    <a:p>
                      <a:pPr lvl="1" algn="l" fontAlgn="b"/>
                      <a:r>
                        <a:rPr lang="en-IN" sz="2400" u="none" strike="noStrike" dirty="0">
                          <a:effectLst/>
                          <a:latin typeface="DIN Condensed" pitchFamily="2" charset="0"/>
                        </a:rPr>
                        <a:t>Avg. Referral Traffic = 511 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920613"/>
                  </a:ext>
                </a:extLst>
              </a:tr>
              <a:tr h="699594">
                <a:tc>
                  <a:txBody>
                    <a:bodyPr/>
                    <a:lstStyle/>
                    <a:p>
                      <a:pPr algn="l" fontAlgn="b"/>
                      <a:endParaRPr lang="en-IN" sz="2400" u="sng" strike="noStrike" dirty="0">
                        <a:effectLst/>
                        <a:highlight>
                          <a:srgbClr val="FFFF00"/>
                        </a:highlight>
                        <a:latin typeface="DIN Condensed" pitchFamily="2" charset="0"/>
                      </a:endParaRPr>
                    </a:p>
                    <a:p>
                      <a:pPr algn="l" fontAlgn="b"/>
                      <a:r>
                        <a:rPr lang="en-IN" sz="2400" b="1" u="sng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DIN Condensed" pitchFamily="2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https://sfhealthtech.com/</a:t>
                      </a:r>
                      <a:endParaRPr lang="en-IN" sz="2400" b="1" i="0" u="sng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381631"/>
                  </a:ext>
                </a:extLst>
              </a:tr>
              <a:tr h="699594">
                <a:tc>
                  <a:txBody>
                    <a:bodyPr/>
                    <a:lstStyle/>
                    <a:p>
                      <a:pPr lvl="1" algn="l" fontAlgn="b"/>
                      <a:endParaRPr lang="en-IN" sz="2400" u="none" strike="noStrike" dirty="0">
                        <a:effectLst/>
                        <a:latin typeface="DIN Condensed" pitchFamily="2" charset="0"/>
                      </a:endParaRPr>
                    </a:p>
                    <a:p>
                      <a:pPr lvl="1" algn="l" fontAlgn="b"/>
                      <a:r>
                        <a:rPr lang="en-IN" sz="2400" u="none" strike="noStrike" dirty="0">
                          <a:effectLst/>
                          <a:latin typeface="DIN Condensed" pitchFamily="2" charset="0"/>
                        </a:rPr>
                        <a:t>Average Total Traffic = 10202 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932289"/>
                  </a:ext>
                </a:extLst>
              </a:tr>
              <a:tr h="354139">
                <a:tc>
                  <a:txBody>
                    <a:bodyPr/>
                    <a:lstStyle/>
                    <a:p>
                      <a:pPr lvl="1" algn="l" fontAlgn="b"/>
                      <a:r>
                        <a:rPr lang="en-IN" sz="2400" u="none" strike="noStrike">
                          <a:effectLst/>
                          <a:latin typeface="DIN Condensed" pitchFamily="2" charset="0"/>
                        </a:rPr>
                        <a:t>Average Organic traffic = 2721 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470735"/>
                  </a:ext>
                </a:extLst>
              </a:tr>
              <a:tr h="354139">
                <a:tc>
                  <a:txBody>
                    <a:bodyPr/>
                    <a:lstStyle/>
                    <a:p>
                      <a:pPr lvl="1" algn="l" fontAlgn="b"/>
                      <a:r>
                        <a:rPr lang="en-IN" sz="2400" u="none" strike="noStrike">
                          <a:effectLst/>
                          <a:latin typeface="DIN Condensed" pitchFamily="2" charset="0"/>
                        </a:rPr>
                        <a:t>Average Paid traffic = 680 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824337"/>
                  </a:ext>
                </a:extLst>
              </a:tr>
              <a:tr h="354139">
                <a:tc>
                  <a:txBody>
                    <a:bodyPr/>
                    <a:lstStyle/>
                    <a:p>
                      <a:pPr lvl="1" algn="l" fontAlgn="b"/>
                      <a:r>
                        <a:rPr lang="en-IN" sz="2400" u="none" strike="noStrike">
                          <a:effectLst/>
                          <a:latin typeface="DIN Condensed" pitchFamily="2" charset="0"/>
                        </a:rPr>
                        <a:t>Average Direct traffic = 5441 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584925"/>
                  </a:ext>
                </a:extLst>
              </a:tr>
              <a:tr h="354139">
                <a:tc>
                  <a:txBody>
                    <a:bodyPr/>
                    <a:lstStyle/>
                    <a:p>
                      <a:pPr lvl="1" algn="l" fontAlgn="b"/>
                      <a:r>
                        <a:rPr lang="en-IN" sz="2400" u="none" strike="noStrike" dirty="0">
                          <a:effectLst/>
                          <a:latin typeface="DIN Condensed" pitchFamily="2" charset="0"/>
                        </a:rPr>
                        <a:t>Avg. Social Traffic = 680 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39252"/>
                  </a:ext>
                </a:extLst>
              </a:tr>
              <a:tr h="354139">
                <a:tc>
                  <a:txBody>
                    <a:bodyPr/>
                    <a:lstStyle/>
                    <a:p>
                      <a:pPr lvl="1" algn="l" fontAlgn="b"/>
                      <a:r>
                        <a:rPr lang="en-IN" sz="2400" u="none" strike="noStrike" dirty="0">
                          <a:effectLst/>
                          <a:latin typeface="DIN Condensed" pitchFamily="2" charset="0"/>
                        </a:rPr>
                        <a:t>Avg. Referral Traffic = 680 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505041"/>
                  </a:ext>
                </a:extLst>
              </a:tr>
              <a:tr h="317844">
                <a:tc>
                  <a:txBody>
                    <a:bodyPr/>
                    <a:lstStyle/>
                    <a:p>
                      <a:pPr algn="l" fontAlgn="b"/>
                      <a:endParaRPr lang="en-IN" sz="2400" u="sng" strike="noStrike" dirty="0">
                        <a:effectLst/>
                        <a:latin typeface="DIN Condensed" pitchFamily="2" charset="0"/>
                      </a:endParaRPr>
                    </a:p>
                    <a:p>
                      <a:pPr algn="l" fontAlgn="b"/>
                      <a:r>
                        <a:rPr lang="en-IN" sz="2400" b="1" u="sng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DIN Condensed" pitchFamily="2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https://www.fitness-world.in/</a:t>
                      </a:r>
                      <a:endParaRPr lang="en-IN" sz="2400" b="1" i="0" u="sng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020800"/>
                  </a:ext>
                </a:extLst>
              </a:tr>
              <a:tr h="699594">
                <a:tc>
                  <a:txBody>
                    <a:bodyPr/>
                    <a:lstStyle/>
                    <a:p>
                      <a:pPr lvl="1" algn="l" fontAlgn="b"/>
                      <a:endParaRPr lang="en-IN" sz="2400" u="none" strike="noStrike" dirty="0">
                        <a:effectLst/>
                        <a:latin typeface="DIN Condensed" pitchFamily="2" charset="0"/>
                      </a:endParaRPr>
                    </a:p>
                    <a:p>
                      <a:pPr lvl="1" algn="l" fontAlgn="b"/>
                      <a:r>
                        <a:rPr lang="en-IN" sz="2400" u="none" strike="noStrike" dirty="0">
                          <a:effectLst/>
                          <a:latin typeface="DIN Condensed" pitchFamily="2" charset="0"/>
                        </a:rPr>
                        <a:t>Average Total Traffic = 8600 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947966"/>
                  </a:ext>
                </a:extLst>
              </a:tr>
              <a:tr h="354139">
                <a:tc>
                  <a:txBody>
                    <a:bodyPr/>
                    <a:lstStyle/>
                    <a:p>
                      <a:pPr lvl="1" algn="l" fontAlgn="b"/>
                      <a:r>
                        <a:rPr lang="en-IN" sz="2400" u="none" strike="noStrike">
                          <a:effectLst/>
                          <a:latin typeface="DIN Condensed" pitchFamily="2" charset="0"/>
                        </a:rPr>
                        <a:t>Average Organic traffic = 3374 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71074"/>
                  </a:ext>
                </a:extLst>
              </a:tr>
              <a:tr h="354139">
                <a:tc>
                  <a:txBody>
                    <a:bodyPr/>
                    <a:lstStyle/>
                    <a:p>
                      <a:pPr lvl="1" algn="l" fontAlgn="b"/>
                      <a:r>
                        <a:rPr lang="en-IN" sz="2400" u="none" strike="noStrike" dirty="0">
                          <a:effectLst/>
                          <a:latin typeface="DIN Condensed" pitchFamily="2" charset="0"/>
                        </a:rPr>
                        <a:t>Average Paid traffic = 260 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360841"/>
                  </a:ext>
                </a:extLst>
              </a:tr>
              <a:tr h="354139">
                <a:tc>
                  <a:txBody>
                    <a:bodyPr/>
                    <a:lstStyle/>
                    <a:p>
                      <a:pPr lvl="1" algn="l" fontAlgn="b"/>
                      <a:r>
                        <a:rPr lang="en-IN" sz="2400" u="none" strike="noStrike">
                          <a:effectLst/>
                          <a:latin typeface="DIN Condensed" pitchFamily="2" charset="0"/>
                        </a:rPr>
                        <a:t>Average Direct traffic = 4314 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44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1" algn="l" fontAlgn="b"/>
                      <a:r>
                        <a:rPr lang="en-IN" sz="2400" u="none" strike="noStrike">
                          <a:effectLst/>
                          <a:latin typeface="DIN Condensed" pitchFamily="2" charset="0"/>
                        </a:rPr>
                        <a:t>Avg. Social Traffic = 332 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541750"/>
                  </a:ext>
                </a:extLst>
              </a:tr>
              <a:tr h="354139">
                <a:tc>
                  <a:txBody>
                    <a:bodyPr/>
                    <a:lstStyle/>
                    <a:p>
                      <a:pPr lvl="1" algn="l" fontAlgn="b"/>
                      <a:r>
                        <a:rPr lang="en-IN" sz="2400" u="none" strike="noStrike" dirty="0">
                          <a:effectLst/>
                          <a:latin typeface="DIN Condensed" pitchFamily="2" charset="0"/>
                        </a:rPr>
                        <a:t>Avg. Referral Traffic = 320 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DIN Condensed" pitchFamily="2" charset="0"/>
                      </a:endParaRPr>
                    </a:p>
                  </a:txBody>
                  <a:tcPr marL="9194" marR="9194" marT="919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617098"/>
                  </a:ext>
                </a:extLst>
              </a:tr>
            </a:tbl>
          </a:graphicData>
        </a:graphic>
      </p:graphicFrame>
      <p:pic>
        <p:nvPicPr>
          <p:cNvPr id="10" name="qwertylogo_white.png" descr="qwertylogo_white.png">
            <a:extLst>
              <a:ext uri="{FF2B5EF4-FFF2-40B4-BE49-F238E27FC236}">
                <a16:creationId xmlns:a16="http://schemas.microsoft.com/office/drawing/2014/main" id="{8584E619-FCE6-DF44-B7A3-9B2EF1680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9887" y="346372"/>
            <a:ext cx="2900966" cy="14612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015006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ocial MediA MArketing"/>
          <p:cNvSpPr txBox="1">
            <a:spLocks noGrp="1"/>
          </p:cNvSpPr>
          <p:nvPr>
            <p:ph type="title"/>
          </p:nvPr>
        </p:nvSpPr>
        <p:spPr>
          <a:xfrm>
            <a:off x="3175141" y="396037"/>
            <a:ext cx="13753819" cy="839366"/>
          </a:xfrm>
          <a:prstGeom prst="rect">
            <a:avLst/>
          </a:prstGeom>
        </p:spPr>
        <p:txBody>
          <a:bodyPr>
            <a:noAutofit/>
          </a:bodyPr>
          <a:lstStyle>
            <a:lvl1pPr defTabSz="543305">
              <a:spcBef>
                <a:spcPts val="2100"/>
              </a:spcBef>
              <a:defRPr sz="4836">
                <a:solidFill>
                  <a:srgbClr val="424242"/>
                </a:solidFill>
              </a:defRPr>
            </a:lvl1pPr>
          </a:lstStyle>
          <a:p>
            <a:r>
              <a:rPr lang="en-US" sz="5400" b="0" cap="all" dirty="0">
                <a:solidFill>
                  <a:schemeClr val="bg1"/>
                </a:solidFill>
                <a:latin typeface="D-DIN Condensed" panose="020B0504030202030204" pitchFamily="34" charset="77"/>
                <a:ea typeface="+mn-ea"/>
                <a:cs typeface="+mn-cs"/>
              </a:rPr>
              <a:t>AN OVERVIEW OF SOCIAL MEDIA </a:t>
            </a:r>
            <a:endParaRPr sz="5400" b="0" cap="all" dirty="0">
              <a:solidFill>
                <a:schemeClr val="bg1"/>
              </a:solidFill>
              <a:latin typeface="D-DIN Condensed" panose="020B0504030202030204" pitchFamily="34" charset="77"/>
              <a:ea typeface="+mn-ea"/>
              <a:cs typeface="+mn-cs"/>
            </a:endParaRPr>
          </a:p>
        </p:txBody>
      </p:sp>
      <p:sp>
        <p:nvSpPr>
          <p:cNvPr id="199" name="Account Creation on Facebook, Instagram, LinkedIn, Twitter, etc.…"/>
          <p:cNvSpPr txBox="1">
            <a:spLocks noGrp="1"/>
          </p:cNvSpPr>
          <p:nvPr>
            <p:ph type="body" idx="1"/>
          </p:nvPr>
        </p:nvSpPr>
        <p:spPr>
          <a:xfrm>
            <a:off x="2223575" y="2319567"/>
            <a:ext cx="13753819" cy="808740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1060247" lvl="1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endParaRPr lang="en-US" sz="4800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  <a:p>
            <a:pPr marL="1060247" lvl="1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r>
              <a:rPr lang="en-US" sz="48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Iron Bull Strength : </a:t>
            </a:r>
          </a:p>
          <a:p>
            <a:pPr marL="2149945" lvl="3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r>
              <a:rPr lang="en-US" sz="48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Instagram Followers – 44.5K</a:t>
            </a:r>
          </a:p>
          <a:p>
            <a:pPr marL="2149945" lvl="3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r>
              <a:rPr lang="en-US" sz="48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Facebook Followers – 187K</a:t>
            </a:r>
          </a:p>
          <a:p>
            <a:pPr marL="2149945" lvl="3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endParaRPr lang="en-US" sz="4800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  <a:p>
            <a:pPr marL="1060247" lvl="1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r>
              <a:rPr lang="en-US" sz="48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SF </a:t>
            </a:r>
            <a:r>
              <a:rPr lang="en-US" sz="4800" dirty="0" err="1">
                <a:solidFill>
                  <a:schemeClr val="bg1"/>
                </a:solidFill>
                <a:latin typeface="Iowan Old Style Roman" panose="02040602040506020204" pitchFamily="18" charset="77"/>
              </a:rPr>
              <a:t>Healthtech</a:t>
            </a:r>
            <a:r>
              <a:rPr lang="en-US" sz="48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 : </a:t>
            </a:r>
          </a:p>
          <a:p>
            <a:pPr marL="2149945" lvl="3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r>
              <a:rPr lang="en-US" sz="48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Instagram -20.8K</a:t>
            </a:r>
          </a:p>
          <a:p>
            <a:pPr marL="2149945" lvl="3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r>
              <a:rPr lang="en-US" sz="48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Facebook Followers – 6.1K</a:t>
            </a:r>
          </a:p>
          <a:p>
            <a:pPr marL="2149945" lvl="3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endParaRPr lang="en-US" sz="4800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  <a:p>
            <a:pPr marL="1060247" lvl="1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r>
              <a:rPr lang="en-US" sz="48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Fitness World:  </a:t>
            </a:r>
          </a:p>
          <a:p>
            <a:pPr marL="2149945" lvl="3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r>
              <a:rPr lang="en-US" sz="48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Instagram -12.9K</a:t>
            </a:r>
          </a:p>
          <a:p>
            <a:pPr marL="2149945" lvl="3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r>
              <a:rPr lang="en-US" sz="48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Facebook Followers – 206.5K</a:t>
            </a:r>
          </a:p>
          <a:p>
            <a:pPr marL="2149945" lvl="3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endParaRPr lang="en-US" sz="4800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  <a:p>
            <a:pPr marL="1060247" lvl="1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r>
              <a:rPr lang="en-US" sz="4800" dirty="0" err="1">
                <a:solidFill>
                  <a:schemeClr val="bg1"/>
                </a:solidFill>
                <a:latin typeface="Iowan Old Style Roman" panose="02040602040506020204" pitchFamily="18" charset="77"/>
              </a:rPr>
              <a:t>FitKing</a:t>
            </a:r>
            <a:r>
              <a:rPr lang="en-US" sz="48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 : </a:t>
            </a:r>
          </a:p>
          <a:p>
            <a:pPr marL="2149945" lvl="3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r>
              <a:rPr lang="en-US" sz="48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Instagram Followers – </a:t>
            </a:r>
            <a:r>
              <a:rPr lang="en-US" sz="4800" dirty="0">
                <a:solidFill>
                  <a:srgbClr val="FF0000"/>
                </a:solidFill>
                <a:latin typeface="Iowan Old Style Roman" panose="02040602040506020204" pitchFamily="18" charset="77"/>
              </a:rPr>
              <a:t>5K</a:t>
            </a:r>
          </a:p>
          <a:p>
            <a:pPr marL="2149945" lvl="3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r>
              <a:rPr lang="en-US" sz="48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Facebook Followers – </a:t>
            </a:r>
            <a:r>
              <a:rPr lang="en-US" sz="4800" dirty="0">
                <a:solidFill>
                  <a:srgbClr val="FF0000"/>
                </a:solidFill>
                <a:latin typeface="Iowan Old Style Roman" panose="02040602040506020204" pitchFamily="18" charset="77"/>
              </a:rPr>
              <a:t>111</a:t>
            </a:r>
          </a:p>
          <a:p>
            <a:pPr marL="1060247" lvl="1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endParaRPr lang="en-US" sz="4800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  <a:p>
            <a:pPr marL="2149945" lvl="3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endParaRPr lang="en-US" sz="4800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  <a:p>
            <a:pPr marL="515398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endParaRPr lang="en-US" sz="4800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  <a:p>
            <a:pPr marL="515398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endParaRPr lang="en-US" sz="4800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  <a:p>
            <a:pPr marL="515398" indent="-515398" algn="l">
              <a:buSzPct val="100000"/>
              <a:buBlip>
                <a:blip r:embed="rId2"/>
              </a:buBlip>
              <a:defRPr sz="2800">
                <a:solidFill>
                  <a:srgbClr val="424242"/>
                </a:solidFill>
              </a:defRPr>
            </a:pPr>
            <a:endParaRPr lang="en-US" sz="4800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</p:txBody>
      </p:sp>
      <p:pic>
        <p:nvPicPr>
          <p:cNvPr id="8" name="qwertylogo_black.png" descr="qwertylogo_black.png">
            <a:extLst>
              <a:ext uri="{FF2B5EF4-FFF2-40B4-BE49-F238E27FC236}">
                <a16:creationId xmlns:a16="http://schemas.microsoft.com/office/drawing/2014/main" id="{6A89529F-FC58-F44F-964E-4CDA5EEA7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9887" y="333770"/>
            <a:ext cx="2907624" cy="146455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ocial MediA MArketing">
            <a:extLst>
              <a:ext uri="{FF2B5EF4-FFF2-40B4-BE49-F238E27FC236}">
                <a16:creationId xmlns:a16="http://schemas.microsoft.com/office/drawing/2014/main" id="{03B7AD24-5EE3-0E44-A1A9-64A5F97C40D6}"/>
              </a:ext>
            </a:extLst>
          </p:cNvPr>
          <p:cNvSpPr txBox="1">
            <a:spLocks/>
          </p:cNvSpPr>
          <p:nvPr/>
        </p:nvSpPr>
        <p:spPr>
          <a:xfrm>
            <a:off x="3175141" y="1813092"/>
            <a:ext cx="13753819" cy="839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8903" tIns="58903" rIns="58903" bIns="58903">
            <a:normAutofit fontScale="90000" lnSpcReduction="10000"/>
          </a:bodyPr>
          <a:lstStyle>
            <a:lvl1pPr marL="0" marR="0" indent="0" algn="l" defTabSz="543305" rtl="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36" b="0" i="0" u="none" strike="noStrike" cap="all" spc="0" baseline="0">
                <a:ln>
                  <a:noFill/>
                </a:ln>
                <a:solidFill>
                  <a:srgbClr val="424242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1pPr>
            <a:lvl2pPr marL="0" marR="0" indent="3429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2pPr>
            <a:lvl3pPr marL="0" marR="0" indent="6858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3pPr>
            <a:lvl4pPr marL="0" marR="0" indent="10287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4pPr>
            <a:lvl5pPr marL="0" marR="0" indent="13716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5pPr>
            <a:lvl6pPr marL="0" marR="0" indent="17145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6pPr>
            <a:lvl7pPr marL="0" marR="0" indent="20574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7pPr>
            <a:lvl8pPr marL="0" marR="0" indent="24003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8pPr>
            <a:lvl9pPr marL="0" marR="0" indent="27432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ln>
                  <a:noFill/>
                </a:ln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9pPr>
          </a:lstStyle>
          <a:p>
            <a:pPr algn="ctr" hangingPunct="1"/>
            <a:endParaRPr lang="en-US" sz="5607" dirty="0">
              <a:solidFill>
                <a:schemeClr val="bg1"/>
              </a:solidFill>
            </a:endParaRPr>
          </a:p>
        </p:txBody>
      </p:sp>
      <p:pic>
        <p:nvPicPr>
          <p:cNvPr id="7" name="qwertylogo_white.png" descr="qwertylogo_white.png">
            <a:extLst>
              <a:ext uri="{FF2B5EF4-FFF2-40B4-BE49-F238E27FC236}">
                <a16:creationId xmlns:a16="http://schemas.microsoft.com/office/drawing/2014/main" id="{13C7461C-79BC-9B42-B4A4-0A3AB1A55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9887" y="346372"/>
            <a:ext cx="2900966" cy="14612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8141193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1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3275</TotalTime>
  <Words>876</Words>
  <Application>Microsoft Macintosh PowerPoint</Application>
  <PresentationFormat>Custom</PresentationFormat>
  <Paragraphs>202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Arial</vt:lpstr>
      <vt:lpstr>Baskerville</vt:lpstr>
      <vt:lpstr>Calibri</vt:lpstr>
      <vt:lpstr>D-DIN Condensed</vt:lpstr>
      <vt:lpstr>D-DIN-Bold</vt:lpstr>
      <vt:lpstr>DIN Alternate</vt:lpstr>
      <vt:lpstr>DIN Condensed</vt:lpstr>
      <vt:lpstr>Helvetica</vt:lpstr>
      <vt:lpstr>Helvetica Neue</vt:lpstr>
      <vt:lpstr>Iowan Old Style</vt:lpstr>
      <vt:lpstr>Iowan Old Style Roman</vt:lpstr>
      <vt:lpstr>Trebuchet MS</vt:lpstr>
      <vt:lpstr>Wingdings</vt:lpstr>
      <vt:lpstr>Zapf Dingbats</vt:lpstr>
      <vt:lpstr>Office Theme</vt:lpstr>
      <vt:lpstr>New_Template9</vt:lpstr>
      <vt:lpstr>QWERTY x FITKING</vt:lpstr>
      <vt:lpstr>Scope Of Work</vt:lpstr>
      <vt:lpstr>Why does this scope of work arise ?</vt:lpstr>
      <vt:lpstr>Why does this scope of work arise ?</vt:lpstr>
      <vt:lpstr>Why does this scope of work arise ?</vt:lpstr>
      <vt:lpstr>Why does this scope of work arise ?</vt:lpstr>
      <vt:lpstr>Why does this scope of work arise ?</vt:lpstr>
      <vt:lpstr>HOW IS THE COMPETITION DRIVING THE TRAFFIC ?</vt:lpstr>
      <vt:lpstr>AN OVERVIEW OF SOCIAL MEDIA </vt:lpstr>
      <vt:lpstr>IRON BULL STRENGTH – GOOGLE AD</vt:lpstr>
      <vt:lpstr>SF HEALTHTECH – GOOGLE AD</vt:lpstr>
      <vt:lpstr>FITNESS WORLD – GOOGLE AD</vt:lpstr>
      <vt:lpstr>PowerPoint Presentation</vt:lpstr>
      <vt:lpstr>PowerPoint Presentation</vt:lpstr>
      <vt:lpstr>PowerPoint Presentation</vt:lpstr>
      <vt:lpstr>The Problem.</vt:lpstr>
      <vt:lpstr>PowerPoint Presentation</vt:lpstr>
      <vt:lpstr>PowerPoint Presentation</vt:lpstr>
      <vt:lpstr>The Creative Route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PRICING</vt:lpstr>
      <vt:lpstr>PowerPoint Presentation</vt:lpstr>
      <vt:lpstr>WEBSITE MAINTENANCE &amp; UPGRADATION</vt:lpstr>
      <vt:lpstr>Social MediA MArketing</vt:lpstr>
      <vt:lpstr>PowerPoint Presentation</vt:lpstr>
      <vt:lpstr>SEO</vt:lpstr>
      <vt:lpstr>THIRD PARTY Service (AMAZON)</vt:lpstr>
      <vt:lpstr>THIRD PARTY Service (AMAZON)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Deck</dc:title>
  <cp:lastModifiedBy>cupid saini</cp:lastModifiedBy>
  <cp:revision>20</cp:revision>
  <dcterms:created xsi:type="dcterms:W3CDTF">2022-03-07T13:14:46Z</dcterms:created>
  <dcterms:modified xsi:type="dcterms:W3CDTF">2022-06-15T13:13:07Z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2022-03-01T00:00:00Z</vt:filetime>
  </property>
  <property fmtid="{D5CDD505-2E9C-101B-9397-08002B2CF9AE}" pid="3" name="Creator">
    <vt:lpwstr>Keynote</vt:lpwstr>
  </property>
  <property fmtid="{D5CDD505-2E9C-101B-9397-08002B2CF9AE}" pid="4" name="LastSaved">
    <vt:filetime>2022-03-07T00:00:00Z</vt:filetime>
  </property>
</Properties>
</file>